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78"/>
  </p:notesMasterIdLst>
  <p:sldIdLst>
    <p:sldId id="285" r:id="rId2"/>
    <p:sldId id="256" r:id="rId3"/>
    <p:sldId id="258" r:id="rId4"/>
    <p:sldId id="257" r:id="rId5"/>
    <p:sldId id="286" r:id="rId6"/>
    <p:sldId id="287" r:id="rId7"/>
    <p:sldId id="288" r:id="rId8"/>
    <p:sldId id="290" r:id="rId9"/>
    <p:sldId id="350" r:id="rId10"/>
    <p:sldId id="351" r:id="rId11"/>
    <p:sldId id="292" r:id="rId12"/>
    <p:sldId id="294" r:id="rId13"/>
    <p:sldId id="295" r:id="rId14"/>
    <p:sldId id="296" r:id="rId15"/>
    <p:sldId id="352" r:id="rId16"/>
    <p:sldId id="297" r:id="rId17"/>
    <p:sldId id="353" r:id="rId18"/>
    <p:sldId id="354" r:id="rId19"/>
    <p:sldId id="355" r:id="rId20"/>
    <p:sldId id="356" r:id="rId21"/>
    <p:sldId id="357" r:id="rId22"/>
    <p:sldId id="299" r:id="rId23"/>
    <p:sldId id="300" r:id="rId24"/>
    <p:sldId id="301" r:id="rId25"/>
    <p:sldId id="358" r:id="rId26"/>
    <p:sldId id="302" r:id="rId27"/>
    <p:sldId id="303" r:id="rId28"/>
    <p:sldId id="307" r:id="rId29"/>
    <p:sldId id="304" r:id="rId30"/>
    <p:sldId id="305" r:id="rId31"/>
    <p:sldId id="306" r:id="rId32"/>
    <p:sldId id="310" r:id="rId33"/>
    <p:sldId id="308" r:id="rId34"/>
    <p:sldId id="291" r:id="rId35"/>
    <p:sldId id="309" r:id="rId36"/>
    <p:sldId id="311" r:id="rId37"/>
    <p:sldId id="312" r:id="rId38"/>
    <p:sldId id="313" r:id="rId39"/>
    <p:sldId id="315" r:id="rId40"/>
    <p:sldId id="314" r:id="rId41"/>
    <p:sldId id="316" r:id="rId42"/>
    <p:sldId id="317" r:id="rId43"/>
    <p:sldId id="318" r:id="rId44"/>
    <p:sldId id="319" r:id="rId45"/>
    <p:sldId id="320" r:id="rId46"/>
    <p:sldId id="321" r:id="rId47"/>
    <p:sldId id="322" r:id="rId48"/>
    <p:sldId id="323" r:id="rId49"/>
    <p:sldId id="325" r:id="rId50"/>
    <p:sldId id="326" r:id="rId51"/>
    <p:sldId id="327" r:id="rId52"/>
    <p:sldId id="328" r:id="rId53"/>
    <p:sldId id="329" r:id="rId54"/>
    <p:sldId id="330" r:id="rId55"/>
    <p:sldId id="331" r:id="rId56"/>
    <p:sldId id="359" r:id="rId57"/>
    <p:sldId id="332" r:id="rId58"/>
    <p:sldId id="333" r:id="rId59"/>
    <p:sldId id="335" r:id="rId60"/>
    <p:sldId id="336" r:id="rId61"/>
    <p:sldId id="337" r:id="rId62"/>
    <p:sldId id="340" r:id="rId63"/>
    <p:sldId id="339" r:id="rId64"/>
    <p:sldId id="341" r:id="rId65"/>
    <p:sldId id="342" r:id="rId66"/>
    <p:sldId id="360" r:id="rId67"/>
    <p:sldId id="361" r:id="rId68"/>
    <p:sldId id="343" r:id="rId69"/>
    <p:sldId id="362" r:id="rId70"/>
    <p:sldId id="363" r:id="rId71"/>
    <p:sldId id="345" r:id="rId72"/>
    <p:sldId id="346" r:id="rId73"/>
    <p:sldId id="347" r:id="rId74"/>
    <p:sldId id="348" r:id="rId75"/>
    <p:sldId id="349" r:id="rId76"/>
    <p:sldId id="364" r:id="rId7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767"/>
    <p:restoredTop sz="96291"/>
  </p:normalViewPr>
  <p:slideViewPr>
    <p:cSldViewPr snapToGrid="0" snapToObjects="1">
      <p:cViewPr>
        <p:scale>
          <a:sx n="120" d="100"/>
          <a:sy n="120" d="100"/>
        </p:scale>
        <p:origin x="536" y="3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viewProps" Target="viewProps.xml"/><Relationship Id="rId81" Type="http://schemas.openxmlformats.org/officeDocument/2006/relationships/theme" Target="theme/theme1.xml"/><Relationship Id="rId82" Type="http://schemas.openxmlformats.org/officeDocument/2006/relationships/tableStyles" Target="tableStyles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notesMaster" Target="notesMasters/notesMaster1.xml"/><Relationship Id="rId79" Type="http://schemas.openxmlformats.org/officeDocument/2006/relationships/presProps" Target="presProp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4C7FBF-4747-6A4C-8238-DE712D6DD18B}" type="datetimeFigureOut">
              <a:rPr kumimoji="1" lang="zh-CN" altLang="en-US" smtClean="0"/>
              <a:t>2019/6/5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1D8860-6F89-E545-AE91-9E1A82F4006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317372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1D8860-6F89-E545-AE91-9E1A82F4006E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717019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Downloader </a:t>
            </a:r>
            <a:r>
              <a:rPr lang="en-US" altLang="zh-CN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Middlewares</a:t>
            </a:r>
            <a:r>
              <a:rPr lang="zh-CN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（下载中间件）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：你可以当作是一个可以自定义扩展下载功能的组件。</a:t>
            </a:r>
          </a:p>
          <a:p>
            <a:pPr latinLnBrk="1"/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Spider </a:t>
            </a:r>
            <a:r>
              <a:rPr lang="en-US" altLang="zh-CN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Middlewares</a:t>
            </a:r>
            <a:r>
              <a:rPr lang="zh-CN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Spider</a:t>
            </a:r>
            <a:r>
              <a:rPr lang="zh-CN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中间件）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：你可以理解为是一个可以自定扩展和操作引擎和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Spider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中间通信的功能组件（比如进入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Spider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Responses;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和从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Spider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出去的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Requests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</a:t>
            </a:r>
            <a:endParaRPr lang="zh-CN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1D8860-6F89-E545-AE91-9E1A82F4006E}" type="slidenum">
              <a:rPr kumimoji="1" lang="zh-CN" altLang="en-US" smtClean="0"/>
              <a:t>53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271774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scrapy.cfg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项目的配置文件。</a:t>
            </a:r>
          </a:p>
          <a:p>
            <a:pPr latinLnBrk="1"/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Quotes_scrapy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/: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项目的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Python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模块，将会从这里引用代码。</a:t>
            </a:r>
          </a:p>
          <a:p>
            <a:pPr latinLnBrk="1"/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Quotes_scrapy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items.py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项目的目标文件。</a:t>
            </a:r>
          </a:p>
          <a:p>
            <a:pPr latinLnBrk="1"/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Quotes_scrapy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pipelines.py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项目的管道文件。</a:t>
            </a:r>
          </a:p>
          <a:p>
            <a:pPr latinLnBrk="1"/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Quotes_scrapy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settings.py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项目的设置文件。</a:t>
            </a:r>
          </a:p>
          <a:p>
            <a:pPr latinLnBrk="1"/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Quotes_scrapy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/spiders/: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存储爬虫代码目录。</a:t>
            </a: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1D8860-6F89-E545-AE91-9E1A82F4006E}" type="slidenum">
              <a:rPr kumimoji="1" lang="zh-CN" altLang="en-US" smtClean="0"/>
              <a:t>58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08727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限定一下我们</a:t>
            </a:r>
            <a:r>
              <a:rPr lang="en-US" altLang="zh-CN" dirty="0" smtClean="0"/>
              <a:t>URL</a:t>
            </a:r>
            <a:r>
              <a:rPr lang="zh-CN" altLang="en-US" dirty="0" smtClean="0"/>
              <a:t>的范围，最好的方法就是找到我们要提取目标最近的</a:t>
            </a:r>
            <a:r>
              <a:rPr lang="en-US" altLang="zh-CN" dirty="0" smtClean="0"/>
              <a:t>class</a:t>
            </a:r>
            <a:r>
              <a:rPr lang="zh-CN" altLang="en-US" dirty="0" smtClean="0"/>
              <a:t>或是</a:t>
            </a:r>
            <a:r>
              <a:rPr lang="en-US" altLang="zh-CN" dirty="0" smtClean="0"/>
              <a:t>id</a:t>
            </a:r>
            <a:r>
              <a:rPr lang="zh-CN" altLang="en-US" dirty="0" smtClean="0"/>
              <a:t>，</a:t>
            </a:r>
            <a:r>
              <a:rPr lang="en-US" altLang="zh-CN" dirty="0" smtClean="0"/>
              <a:t>class</a:t>
            </a:r>
            <a:r>
              <a:rPr lang="en-US" altLang="zh-CN" baseline="0" dirty="0" smtClean="0"/>
              <a:t> </a:t>
            </a:r>
            <a:r>
              <a:rPr lang="zh-CN" altLang="en-US" baseline="0" dirty="0" smtClean="0"/>
              <a:t>用</a:t>
            </a:r>
            <a:r>
              <a:rPr lang="en-US" altLang="zh-CN" baseline="0" dirty="0" smtClean="0"/>
              <a:t>. Id </a:t>
            </a:r>
            <a:r>
              <a:rPr lang="zh-CN" altLang="en-US" baseline="0" dirty="0" smtClean="0"/>
              <a:t>用</a:t>
            </a:r>
            <a:r>
              <a:rPr lang="en-US" altLang="zh-CN" baseline="0" dirty="0" smtClean="0"/>
              <a:t>#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1D8860-6F89-E545-AE91-9E1A82F4006E}" type="slidenum">
              <a:rPr kumimoji="1" lang="zh-CN" altLang="en-US" smtClean="0"/>
              <a:t>68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539423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1D8860-6F89-E545-AE91-9E1A82F4006E}" type="slidenum">
              <a:rPr kumimoji="1" lang="zh-CN" altLang="en-US" smtClean="0"/>
              <a:t>71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63825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1D8860-6F89-E545-AE91-9E1A82F4006E}" type="slidenum">
              <a:rPr kumimoji="1" lang="zh-CN" altLang="en-US" smtClean="0"/>
              <a:t>72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311790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1D8860-6F89-E545-AE91-9E1A82F4006E}" type="slidenum">
              <a:rPr kumimoji="1" lang="zh-CN" altLang="en-US" smtClean="0"/>
              <a:t>73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818900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如果存在的话，我们使用：</a:t>
            </a:r>
            <a:r>
              <a:rPr lang="en-US" altLang="zh-CN" dirty="0" err="1" smtClean="0"/>
              <a:t>urljoin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next_page</a:t>
            </a:r>
            <a:r>
              <a:rPr lang="en-US" altLang="zh-CN" dirty="0" smtClean="0"/>
              <a:t>)</a:t>
            </a:r>
            <a:r>
              <a:rPr lang="zh-CN" altLang="en-US" dirty="0" smtClean="0"/>
              <a:t>把相对路径，如：</a:t>
            </a:r>
            <a:r>
              <a:rPr lang="en-US" altLang="zh-CN" dirty="0" smtClean="0"/>
              <a:t>page/1</a:t>
            </a:r>
            <a:r>
              <a:rPr lang="zh-CN" altLang="en-US" dirty="0" smtClean="0"/>
              <a:t>转换为绝对路径，其实也就是加上网站域名，如：</a:t>
            </a:r>
            <a:r>
              <a:rPr lang="en-US" altLang="zh-CN" dirty="0" smtClean="0"/>
              <a:t>http://</a:t>
            </a:r>
            <a:r>
              <a:rPr lang="en-US" altLang="zh-CN" dirty="0" err="1" smtClean="0"/>
              <a:t>lab.scrapyd.cn</a:t>
            </a:r>
            <a:r>
              <a:rPr lang="en-US" altLang="zh-CN" dirty="0" smtClean="0"/>
              <a:t>/page/1</a:t>
            </a:r>
            <a:r>
              <a:rPr lang="zh-CN" altLang="en-US" dirty="0" smtClean="0"/>
              <a:t>；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1D8860-6F89-E545-AE91-9E1A82F4006E}" type="slidenum">
              <a:rPr kumimoji="1" lang="zh-CN" altLang="en-US" smtClean="0"/>
              <a:t>74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672132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1D8860-6F89-E545-AE91-9E1A82F4006E}" type="slidenum">
              <a:rPr kumimoji="1" lang="zh-CN" altLang="en-US" smtClean="0"/>
              <a:t>75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289896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numpy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是针对矩阵或者多为数组进行运算的，而在多维数组中，对数据的操作有太多的可能，我们先来看一个例子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1D8860-6F89-E545-AE91-9E1A82F4006E}" type="slidenum">
              <a:rPr kumimoji="1" lang="zh-CN" altLang="en-US" smtClean="0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391781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1D8860-6F89-E545-AE91-9E1A82F4006E}" type="slidenum">
              <a:rPr kumimoji="1" lang="zh-CN" altLang="en-US" smtClean="0"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845161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1D8860-6F89-E545-AE91-9E1A82F4006E}" type="slidenum">
              <a:rPr kumimoji="1" lang="zh-CN" altLang="en-US" smtClean="0"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850985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1D8860-6F89-E545-AE91-9E1A82F4006E}" type="slidenum">
              <a:rPr kumimoji="1" lang="zh-CN" altLang="en-US" smtClean="0"/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708713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1D8860-6F89-E545-AE91-9E1A82F4006E}" type="slidenum">
              <a:rPr kumimoji="1" lang="zh-CN" altLang="en-US" smtClean="0"/>
              <a:t>20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055033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1D8860-6F89-E545-AE91-9E1A82F4006E}" type="slidenum">
              <a:rPr kumimoji="1" lang="zh-CN" altLang="en-US" smtClean="0"/>
              <a:t>21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401813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1D8860-6F89-E545-AE91-9E1A82F4006E}" type="slidenum">
              <a:rPr kumimoji="1" lang="zh-CN" altLang="en-US" smtClean="0"/>
              <a:t>51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083860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endParaRPr lang="zh-CN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1D8860-6F89-E545-AE91-9E1A82F4006E}" type="slidenum">
              <a:rPr kumimoji="1" lang="zh-CN" altLang="en-US" smtClean="0"/>
              <a:t>52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816112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 smtClean="0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5BE404-B3BE-FF41-B114-2FF0152BBA35}" type="datetimeFigureOut">
              <a:rPr kumimoji="1" lang="zh-CN" altLang="en-US" smtClean="0"/>
              <a:t>2019/6/5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36127-54DC-3742-866A-82732126690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36837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5BE404-B3BE-FF41-B114-2FF0152BBA35}" type="datetimeFigureOut">
              <a:rPr kumimoji="1" lang="zh-CN" altLang="en-US" smtClean="0"/>
              <a:t>2019/6/5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36127-54DC-3742-866A-82732126690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34285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5BE404-B3BE-FF41-B114-2FF0152BBA35}" type="datetimeFigureOut">
              <a:rPr kumimoji="1" lang="zh-CN" altLang="en-US" smtClean="0"/>
              <a:t>2019/6/5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36127-54DC-3742-866A-82732126690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845628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5BE404-B3BE-FF41-B114-2FF0152BBA35}" type="datetimeFigureOut">
              <a:rPr kumimoji="1" lang="zh-CN" altLang="en-US" smtClean="0"/>
              <a:t>2019/6/5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36127-54DC-3742-866A-82732126690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084695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5BE404-B3BE-FF41-B114-2FF0152BBA35}" type="datetimeFigureOut">
              <a:rPr kumimoji="1" lang="zh-CN" altLang="en-US" smtClean="0"/>
              <a:t>2019/6/5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36127-54DC-3742-866A-82732126690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36811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5BE404-B3BE-FF41-B114-2FF0152BBA35}" type="datetimeFigureOut">
              <a:rPr kumimoji="1" lang="zh-CN" altLang="en-US" smtClean="0"/>
              <a:t>2019/6/5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36127-54DC-3742-866A-82732126690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74202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5BE404-B3BE-FF41-B114-2FF0152BBA35}" type="datetimeFigureOut">
              <a:rPr kumimoji="1" lang="zh-CN" altLang="en-US" smtClean="0"/>
              <a:t>2019/6/5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36127-54DC-3742-866A-82732126690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480985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5BE404-B3BE-FF41-B114-2FF0152BBA35}" type="datetimeFigureOut">
              <a:rPr kumimoji="1" lang="zh-CN" altLang="en-US" smtClean="0"/>
              <a:t>2019/6/5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36127-54DC-3742-866A-82732126690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279296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5BE404-B3BE-FF41-B114-2FF0152BBA35}" type="datetimeFigureOut">
              <a:rPr kumimoji="1" lang="zh-CN" altLang="en-US" smtClean="0"/>
              <a:t>2019/6/5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36127-54DC-3742-866A-82732126690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682523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5BE404-B3BE-FF41-B114-2FF0152BBA35}" type="datetimeFigureOut">
              <a:rPr kumimoji="1" lang="zh-CN" altLang="en-US" smtClean="0"/>
              <a:t>2019/6/5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36127-54DC-3742-866A-82732126690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473562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5BE404-B3BE-FF41-B114-2FF0152BBA35}" type="datetimeFigureOut">
              <a:rPr kumimoji="1" lang="zh-CN" altLang="en-US" smtClean="0"/>
              <a:t>2019/6/5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36127-54DC-3742-866A-82732126690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662681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5BE404-B3BE-FF41-B114-2FF0152BBA35}" type="datetimeFigureOut">
              <a:rPr kumimoji="1" lang="zh-CN" altLang="en-US" smtClean="0"/>
              <a:t>2019/6/5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F36127-54DC-3742-866A-82732126690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269334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20.jp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matplotlib.org/index.html" TargetMode="External"/><Relationship Id="rId3" Type="http://schemas.openxmlformats.org/officeDocument/2006/relationships/image" Target="../media/image21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matplotlib.org/api/markers_api.html" TargetMode="External"/><Relationship Id="rId3" Type="http://schemas.openxmlformats.org/officeDocument/2006/relationships/image" Target="../media/image24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4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Relationship Id="rId3" Type="http://schemas.openxmlformats.org/officeDocument/2006/relationships/image" Target="../media/image39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2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3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4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5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6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quotes.toscrape.com/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CN" dirty="0" smtClean="0"/>
              <a:t>Python</a:t>
            </a:r>
            <a:r>
              <a:rPr kumimoji="1" lang="zh-CN" altLang="en-US" dirty="0" smtClean="0"/>
              <a:t>编程</a:t>
            </a:r>
            <a:endParaRPr kumimoji="1" lang="zh-CN" altLang="en-US" dirty="0"/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zh-CN" dirty="0" smtClean="0"/>
              <a:t>Python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Programing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72745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 smtClean="0">
                <a:latin typeface="SimHei" charset="-122"/>
                <a:ea typeface="SimHei" charset="-122"/>
                <a:cs typeface="SimHei" charset="-122"/>
              </a:rPr>
              <a:t>NumPy</a:t>
            </a:r>
            <a:endParaRPr kumimoji="1" lang="zh-CN" altLang="en-US" dirty="0">
              <a:latin typeface="SimHei" charset="-122"/>
              <a:ea typeface="SimHei" charset="-122"/>
              <a:cs typeface="SimHei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330158"/>
            <a:ext cx="9118600" cy="537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607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 smtClean="0">
                <a:latin typeface="SimHei" charset="-122"/>
                <a:ea typeface="SimHei" charset="-122"/>
                <a:cs typeface="SimHei" charset="-122"/>
              </a:rPr>
              <a:t>NumPy</a:t>
            </a:r>
            <a:endParaRPr kumimoji="1" lang="zh-CN" altLang="en-US" dirty="0">
              <a:latin typeface="SimHei" charset="-122"/>
              <a:ea typeface="SimHei" charset="-122"/>
              <a:cs typeface="SimHei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453" y="1505953"/>
            <a:ext cx="7962900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301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 smtClean="0">
                <a:latin typeface="SimHei" charset="-122"/>
                <a:ea typeface="SimHei" charset="-122"/>
                <a:cs typeface="SimHei" charset="-122"/>
              </a:rPr>
              <a:t>NumPy</a:t>
            </a:r>
            <a:endParaRPr kumimoji="1" lang="zh-CN" altLang="en-US" dirty="0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838200" y="1366671"/>
            <a:ext cx="10515600" cy="324017"/>
          </a:xfrm>
        </p:spPr>
        <p:txBody>
          <a:bodyPr>
            <a:normAutofit fontScale="92500" lnSpcReduction="10000"/>
          </a:bodyPr>
          <a:lstStyle/>
          <a:p>
            <a:pPr>
              <a:spcAft>
                <a:spcPts val="600"/>
              </a:spcAft>
              <a:buFont typeface="Wingdings" charset="2"/>
              <a:buChar char="l"/>
            </a:pPr>
            <a:r>
              <a:rPr kumimoji="1" lang="zh-CN" altLang="en-US" sz="2000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kumimoji="1" lang="zh-CN" altLang="en-US" sz="20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kumimoji="1" lang="zh-CN" altLang="en-US" sz="2000" dirty="0" smtClean="0">
                <a:solidFill>
                  <a:schemeClr val="bg2">
                    <a:lumMod val="50000"/>
                  </a:schemeClr>
                </a:solidFill>
              </a:rPr>
              <a:t>数组上算术运算是操作在元素级别</a:t>
            </a:r>
            <a:r>
              <a:rPr kumimoji="1" lang="zh-CN" altLang="en-US" sz="2000" smtClean="0">
                <a:solidFill>
                  <a:schemeClr val="bg2">
                    <a:lumMod val="50000"/>
                  </a:schemeClr>
                </a:solidFill>
              </a:rPr>
              <a:t>上的</a:t>
            </a:r>
            <a:endParaRPr kumimoji="1" lang="en-US" altLang="zh-CN" sz="1600" dirty="0" smtClean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15277"/>
            <a:ext cx="7175500" cy="321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864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 smtClean="0">
                <a:latin typeface="SimHei" charset="-122"/>
                <a:ea typeface="SimHei" charset="-122"/>
                <a:cs typeface="SimHei" charset="-122"/>
              </a:rPr>
              <a:t>NumPy</a:t>
            </a:r>
            <a:endParaRPr kumimoji="1" lang="zh-CN" altLang="en-US" dirty="0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838200" y="1366671"/>
            <a:ext cx="10515600" cy="324017"/>
          </a:xfrm>
        </p:spPr>
        <p:txBody>
          <a:bodyPr>
            <a:normAutofit fontScale="92500" lnSpcReduction="10000"/>
          </a:bodyPr>
          <a:lstStyle/>
          <a:p>
            <a:pPr>
              <a:spcAft>
                <a:spcPts val="600"/>
              </a:spcAft>
              <a:buFont typeface="Wingdings" charset="2"/>
              <a:buChar char="l"/>
            </a:pPr>
            <a:r>
              <a:rPr kumimoji="1" lang="zh-CN" altLang="en-US" sz="2000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kumimoji="1" lang="zh-CN" altLang="en-US" sz="20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kumimoji="1" lang="zh-CN" altLang="en-US" sz="2000" dirty="0" smtClean="0">
                <a:solidFill>
                  <a:schemeClr val="bg2">
                    <a:lumMod val="50000"/>
                  </a:schemeClr>
                </a:solidFill>
              </a:rPr>
              <a:t>如果是矩阵乘法，使用</a:t>
            </a:r>
            <a:r>
              <a:rPr kumimoji="1" lang="en-US" altLang="zh-CN" sz="2000" dirty="0" err="1" smtClean="0">
                <a:solidFill>
                  <a:schemeClr val="bg2">
                    <a:lumMod val="50000"/>
                  </a:schemeClr>
                </a:solidFill>
              </a:rPr>
              <a:t>numpy</a:t>
            </a:r>
            <a:r>
              <a:rPr kumimoji="1" lang="zh-CN" altLang="en-US" sz="2000" dirty="0" smtClean="0">
                <a:solidFill>
                  <a:schemeClr val="bg2">
                    <a:lumMod val="50000"/>
                  </a:schemeClr>
                </a:solidFill>
              </a:rPr>
              <a:t>的</a:t>
            </a:r>
            <a:r>
              <a:rPr kumimoji="1" lang="en-US" altLang="zh-CN" sz="2000" dirty="0" smtClean="0">
                <a:solidFill>
                  <a:schemeClr val="bg2">
                    <a:lumMod val="50000"/>
                  </a:schemeClr>
                </a:solidFill>
              </a:rPr>
              <a:t>dot</a:t>
            </a:r>
            <a:r>
              <a:rPr kumimoji="1" lang="zh-CN" altLang="en-US" sz="2000" dirty="0" smtClean="0">
                <a:solidFill>
                  <a:schemeClr val="bg2">
                    <a:lumMod val="50000"/>
                  </a:schemeClr>
                </a:solidFill>
              </a:rPr>
              <a:t>方法</a:t>
            </a:r>
            <a:endParaRPr kumimoji="1" lang="en-US" altLang="zh-CN" sz="1600" dirty="0" smtClean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695" y="1904331"/>
            <a:ext cx="4876800" cy="290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56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 smtClean="0">
                <a:latin typeface="SimHei" charset="-122"/>
                <a:ea typeface="SimHei" charset="-122"/>
                <a:cs typeface="SimHei" charset="-122"/>
              </a:rPr>
              <a:t>NumPy</a:t>
            </a:r>
            <a:endParaRPr kumimoji="1" lang="zh-CN" altLang="en-US" dirty="0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838200" y="1366671"/>
            <a:ext cx="10515600" cy="324017"/>
          </a:xfrm>
        </p:spPr>
        <p:txBody>
          <a:bodyPr>
            <a:normAutofit fontScale="92500" lnSpcReduction="10000"/>
          </a:bodyPr>
          <a:lstStyle/>
          <a:p>
            <a:pPr>
              <a:spcAft>
                <a:spcPts val="600"/>
              </a:spcAft>
              <a:buFont typeface="Wingdings" charset="2"/>
              <a:buChar char="l"/>
            </a:pPr>
            <a:r>
              <a:rPr kumimoji="1" lang="zh-CN" altLang="en-US" sz="2000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kumimoji="1" lang="zh-CN" altLang="en-US" sz="20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kumimoji="1" lang="zh-CN" altLang="en-US" sz="2000" dirty="0" smtClean="0">
                <a:solidFill>
                  <a:schemeClr val="bg2">
                    <a:lumMod val="50000"/>
                  </a:schemeClr>
                </a:solidFill>
              </a:rPr>
              <a:t>当不同类型的数组进行操作时，结果数组的类型对应于精度更高的数组（向上转型）</a:t>
            </a:r>
            <a:endParaRPr kumimoji="1" lang="en-US" altLang="zh-CN" sz="1600" dirty="0" smtClean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837" y="1866900"/>
            <a:ext cx="6870700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129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 smtClean="0">
                <a:latin typeface="SimHei" charset="-122"/>
                <a:ea typeface="SimHei" charset="-122"/>
                <a:cs typeface="SimHei" charset="-122"/>
              </a:rPr>
              <a:t>NumPy</a:t>
            </a:r>
            <a:r>
              <a:rPr kumimoji="1" lang="zh-CN" altLang="en-US" dirty="0" smtClean="0">
                <a:latin typeface="SimHei" charset="-122"/>
                <a:ea typeface="SimHei" charset="-122"/>
                <a:cs typeface="SimHei" charset="-122"/>
              </a:rPr>
              <a:t>的</a:t>
            </a:r>
            <a:r>
              <a:rPr kumimoji="1" lang="en-US" altLang="zh-CN" dirty="0" smtClean="0">
                <a:latin typeface="SimHei" charset="-122"/>
                <a:ea typeface="SimHei" charset="-122"/>
                <a:cs typeface="SimHei" charset="-122"/>
              </a:rPr>
              <a:t>axis</a:t>
            </a:r>
            <a:endParaRPr kumimoji="1" lang="zh-CN" altLang="en-US" dirty="0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838200" y="1690689"/>
            <a:ext cx="10515600" cy="3924048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buFont typeface="Wingdings" charset="2"/>
              <a:buChar char="l"/>
            </a:pPr>
            <a:r>
              <a:rPr kumimoji="1" lang="zh-CN" altLang="en-US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kumimoji="1" lang="zh-CN" altLang="en-US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kumimoji="1" lang="en-US" altLang="zh-CN" dirty="0" smtClean="0">
                <a:solidFill>
                  <a:schemeClr val="bg2">
                    <a:lumMod val="50000"/>
                  </a:schemeClr>
                </a:solidFill>
              </a:rPr>
              <a:t>axis</a:t>
            </a:r>
            <a:r>
              <a:rPr kumimoji="1" lang="zh-CN" altLang="en-US" dirty="0" smtClean="0">
                <a:solidFill>
                  <a:schemeClr val="bg2">
                    <a:lumMod val="50000"/>
                  </a:schemeClr>
                </a:solidFill>
              </a:rPr>
              <a:t>让</a:t>
            </a:r>
            <a:r>
              <a:rPr kumimoji="1" lang="en-US" altLang="zh-CN" dirty="0" err="1" smtClean="0">
                <a:solidFill>
                  <a:schemeClr val="bg2">
                    <a:lumMod val="50000"/>
                  </a:schemeClr>
                </a:solidFill>
              </a:rPr>
              <a:t>numpy</a:t>
            </a:r>
            <a:r>
              <a:rPr kumimoji="1" lang="zh-CN" altLang="en-US" dirty="0" smtClean="0">
                <a:solidFill>
                  <a:schemeClr val="bg2">
                    <a:lumMod val="50000"/>
                  </a:schemeClr>
                </a:solidFill>
              </a:rPr>
              <a:t>的数组变得很灵活</a:t>
            </a:r>
            <a:endParaRPr kumimoji="1" lang="en-US" altLang="zh-CN" dirty="0" smtClean="0">
              <a:solidFill>
                <a:schemeClr val="bg2">
                  <a:lumMod val="50000"/>
                </a:schemeClr>
              </a:solidFill>
            </a:endParaRPr>
          </a:p>
          <a:p>
            <a:pPr>
              <a:spcAft>
                <a:spcPts val="600"/>
              </a:spcAft>
              <a:buFont typeface="Wingdings" charset="2"/>
              <a:buChar char="l"/>
            </a:pPr>
            <a:r>
              <a:rPr kumimoji="1" lang="zh-CN" altLang="en-US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kumimoji="1" lang="en-US" altLang="zh-CN" dirty="0" err="1" smtClean="0">
                <a:solidFill>
                  <a:schemeClr val="bg2">
                    <a:lumMod val="50000"/>
                  </a:schemeClr>
                </a:solidFill>
              </a:rPr>
              <a:t>numpy</a:t>
            </a:r>
            <a:r>
              <a:rPr kumimoji="1" lang="zh-CN" altLang="en-US" dirty="0" smtClean="0">
                <a:solidFill>
                  <a:schemeClr val="bg2">
                    <a:lumMod val="50000"/>
                  </a:schemeClr>
                </a:solidFill>
              </a:rPr>
              <a:t>中的数组是多维度的数组，通过设定</a:t>
            </a:r>
            <a:r>
              <a:rPr kumimoji="1" lang="en-US" altLang="zh-CN" dirty="0" smtClean="0">
                <a:solidFill>
                  <a:schemeClr val="bg2">
                    <a:lumMod val="50000"/>
                  </a:schemeClr>
                </a:solidFill>
              </a:rPr>
              <a:t>axis</a:t>
            </a:r>
            <a:r>
              <a:rPr kumimoji="1" lang="zh-CN" altLang="en-US" dirty="0" smtClean="0">
                <a:solidFill>
                  <a:schemeClr val="bg2">
                    <a:lumMod val="50000"/>
                  </a:schemeClr>
                </a:solidFill>
              </a:rPr>
              <a:t>，可以对数组从不同维度上进行操作</a:t>
            </a:r>
            <a:endParaRPr kumimoji="1" lang="en-US" altLang="zh-CN" dirty="0" smtClean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6257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64264"/>
          </a:xfrm>
        </p:spPr>
        <p:txBody>
          <a:bodyPr>
            <a:normAutofit fontScale="90000"/>
          </a:bodyPr>
          <a:lstStyle/>
          <a:p>
            <a:r>
              <a:rPr kumimoji="1" lang="en-US" altLang="zh-CN" dirty="0" err="1" smtClean="0">
                <a:latin typeface="SimHei" charset="-122"/>
                <a:ea typeface="SimHei" charset="-122"/>
                <a:cs typeface="SimHei" charset="-122"/>
              </a:rPr>
              <a:t>NumPy</a:t>
            </a:r>
            <a:r>
              <a:rPr kumimoji="1" lang="zh-CN" altLang="en-US" dirty="0" smtClean="0">
                <a:latin typeface="SimHei" charset="-122"/>
                <a:ea typeface="SimHei" charset="-122"/>
                <a:cs typeface="SimHei" charset="-122"/>
              </a:rPr>
              <a:t>的</a:t>
            </a:r>
            <a:r>
              <a:rPr kumimoji="1" lang="en-US" altLang="zh-CN" dirty="0" smtClean="0">
                <a:latin typeface="SimHei" charset="-122"/>
                <a:ea typeface="SimHei" charset="-122"/>
                <a:cs typeface="SimHei" charset="-122"/>
              </a:rPr>
              <a:t>axis</a:t>
            </a:r>
            <a:endParaRPr kumimoji="1" lang="zh-CN" altLang="en-US" dirty="0">
              <a:latin typeface="SimHei" charset="-122"/>
              <a:ea typeface="SimHei" charset="-122"/>
              <a:cs typeface="SimHei" charset="-122"/>
            </a:endParaRPr>
          </a:p>
        </p:txBody>
      </p:sp>
      <p:pic>
        <p:nvPicPr>
          <p:cNvPr id="7" name="内容占位符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1305" y="741538"/>
            <a:ext cx="7218948" cy="5931978"/>
          </a:xfrm>
        </p:spPr>
      </p:pic>
    </p:spTree>
    <p:extLst>
      <p:ext uri="{BB962C8B-B14F-4D97-AF65-F5344CB8AC3E}">
        <p14:creationId xmlns:p14="http://schemas.microsoft.com/office/powerpoint/2010/main" val="417992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 smtClean="0">
                <a:latin typeface="SimHei" charset="-122"/>
                <a:ea typeface="SimHei" charset="-122"/>
                <a:cs typeface="SimHei" charset="-122"/>
              </a:rPr>
              <a:t>NumPy</a:t>
            </a:r>
            <a:r>
              <a:rPr kumimoji="1" lang="zh-CN" altLang="en-US" dirty="0" smtClean="0">
                <a:latin typeface="SimHei" charset="-122"/>
                <a:ea typeface="SimHei" charset="-122"/>
                <a:cs typeface="SimHei" charset="-122"/>
              </a:rPr>
              <a:t>的</a:t>
            </a:r>
            <a:r>
              <a:rPr kumimoji="1" lang="en-US" altLang="zh-CN" dirty="0" smtClean="0">
                <a:latin typeface="SimHei" charset="-122"/>
                <a:ea typeface="SimHei" charset="-122"/>
                <a:cs typeface="SimHei" charset="-122"/>
              </a:rPr>
              <a:t>axis</a:t>
            </a:r>
            <a:endParaRPr kumimoji="1" lang="zh-CN" altLang="en-US" dirty="0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838200" y="1690689"/>
            <a:ext cx="10515600" cy="3924048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buFont typeface="Wingdings" charset="2"/>
              <a:buChar char="l"/>
            </a:pPr>
            <a:r>
              <a:rPr kumimoji="1" lang="zh-CN" altLang="en-US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kumimoji="1" lang="zh-CN" altLang="en-US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kumimoji="1" lang="zh-CN" altLang="en-US" dirty="0" smtClean="0">
                <a:solidFill>
                  <a:schemeClr val="bg2">
                    <a:lumMod val="50000"/>
                  </a:schemeClr>
                </a:solidFill>
              </a:rPr>
              <a:t>对于二维数组来说，</a:t>
            </a:r>
            <a:r>
              <a:rPr kumimoji="1" lang="en-US" altLang="zh-CN" dirty="0" smtClean="0">
                <a:solidFill>
                  <a:schemeClr val="bg2">
                    <a:lumMod val="50000"/>
                  </a:schemeClr>
                </a:solidFill>
              </a:rPr>
              <a:t>axis=0</a:t>
            </a:r>
            <a:r>
              <a:rPr kumimoji="1" lang="zh-CN" altLang="en-US" dirty="0" smtClean="0">
                <a:solidFill>
                  <a:schemeClr val="bg2">
                    <a:lumMod val="50000"/>
                  </a:schemeClr>
                </a:solidFill>
              </a:rPr>
              <a:t>，沿着纵轴方向进行计算，</a:t>
            </a:r>
            <a:r>
              <a:rPr kumimoji="1" lang="en-US" altLang="zh-CN" dirty="0" smtClean="0">
                <a:solidFill>
                  <a:schemeClr val="bg2">
                    <a:lumMod val="50000"/>
                  </a:schemeClr>
                </a:solidFill>
              </a:rPr>
              <a:t>axis=1</a:t>
            </a:r>
            <a:r>
              <a:rPr kumimoji="1" lang="zh-CN" altLang="en-US" dirty="0" smtClean="0">
                <a:solidFill>
                  <a:schemeClr val="bg2">
                    <a:lumMod val="50000"/>
                  </a:schemeClr>
                </a:solidFill>
              </a:rPr>
              <a:t>，沿着横轴方向进行计算</a:t>
            </a:r>
            <a:endParaRPr kumimoji="1" lang="en-US" altLang="zh-CN" dirty="0" smtClean="0">
              <a:solidFill>
                <a:schemeClr val="bg2">
                  <a:lumMod val="50000"/>
                </a:schemeClr>
              </a:solidFill>
            </a:endParaRPr>
          </a:p>
          <a:p>
            <a:pPr>
              <a:spcAft>
                <a:spcPts val="600"/>
              </a:spcAft>
              <a:buFont typeface="Wingdings" charset="2"/>
              <a:buChar char="l"/>
            </a:pPr>
            <a:r>
              <a:rPr kumimoji="1" lang="zh-CN" altLang="en-US" dirty="0" smtClean="0">
                <a:solidFill>
                  <a:schemeClr val="bg2">
                    <a:lumMod val="50000"/>
                  </a:schemeClr>
                </a:solidFill>
              </a:rPr>
              <a:t> 如果是多维呢？</a:t>
            </a:r>
            <a:endParaRPr kumimoji="1" lang="en-US" altLang="zh-CN" dirty="0" smtClean="0">
              <a:solidFill>
                <a:schemeClr val="bg2">
                  <a:lumMod val="50000"/>
                </a:schemeClr>
              </a:solidFill>
            </a:endParaRPr>
          </a:p>
          <a:p>
            <a:pPr lvl="1">
              <a:spcAft>
                <a:spcPts val="600"/>
              </a:spcAft>
              <a:buFont typeface="Wingdings" charset="2"/>
              <a:buChar char="l"/>
            </a:pPr>
            <a:r>
              <a:rPr kumimoji="1" lang="en-US" altLang="zh-CN" dirty="0" smtClean="0">
                <a:solidFill>
                  <a:schemeClr val="bg2">
                    <a:lumMod val="50000"/>
                  </a:schemeClr>
                </a:solidFill>
              </a:rPr>
              <a:t> axis</a:t>
            </a:r>
            <a:r>
              <a:rPr kumimoji="1" lang="zh-CN" altLang="en-US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kumimoji="1" lang="en-US" altLang="zh-CN" dirty="0" smtClean="0">
                <a:solidFill>
                  <a:schemeClr val="bg2">
                    <a:lumMod val="50000"/>
                  </a:schemeClr>
                </a:solidFill>
              </a:rPr>
              <a:t>=</a:t>
            </a:r>
            <a:r>
              <a:rPr kumimoji="1" lang="zh-CN" altLang="en-US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kumimoji="1" lang="en-US" altLang="zh-CN" dirty="0" err="1" smtClean="0">
                <a:solidFill>
                  <a:schemeClr val="bg2">
                    <a:lumMod val="50000"/>
                  </a:schemeClr>
                </a:solidFill>
              </a:rPr>
              <a:t>i</a:t>
            </a:r>
            <a:r>
              <a:rPr kumimoji="1" lang="zh-CN" altLang="en-US" dirty="0" smtClean="0">
                <a:solidFill>
                  <a:schemeClr val="bg2">
                    <a:lumMod val="50000"/>
                  </a:schemeClr>
                </a:solidFill>
              </a:rPr>
              <a:t>， 则按照</a:t>
            </a:r>
            <a:r>
              <a:rPr kumimoji="1" lang="en-US" altLang="zh-CN" dirty="0" err="1" smtClean="0">
                <a:solidFill>
                  <a:schemeClr val="bg2">
                    <a:lumMod val="50000"/>
                  </a:schemeClr>
                </a:solidFill>
              </a:rPr>
              <a:t>i</a:t>
            </a:r>
            <a:r>
              <a:rPr kumimoji="1" lang="zh-CN" altLang="en-US" dirty="0" smtClean="0">
                <a:solidFill>
                  <a:schemeClr val="bg2">
                    <a:lumMod val="50000"/>
                  </a:schemeClr>
                </a:solidFill>
              </a:rPr>
              <a:t>个轴下标变换的方向进行计算</a:t>
            </a:r>
            <a:endParaRPr kumimoji="1" lang="en-US" altLang="zh-CN" dirty="0" smtClean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6305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 smtClean="0">
                <a:latin typeface="SimHei" charset="-122"/>
                <a:ea typeface="SimHei" charset="-122"/>
                <a:cs typeface="SimHei" charset="-122"/>
              </a:rPr>
              <a:t>NumPy</a:t>
            </a:r>
            <a:r>
              <a:rPr kumimoji="1" lang="zh-CN" altLang="en-US" dirty="0" smtClean="0">
                <a:latin typeface="SimHei" charset="-122"/>
                <a:ea typeface="SimHei" charset="-122"/>
                <a:cs typeface="SimHei" charset="-122"/>
              </a:rPr>
              <a:t>的</a:t>
            </a:r>
            <a:r>
              <a:rPr kumimoji="1" lang="en-US" altLang="zh-CN" dirty="0" smtClean="0">
                <a:latin typeface="SimHei" charset="-122"/>
                <a:ea typeface="SimHei" charset="-122"/>
                <a:cs typeface="SimHei" charset="-122"/>
              </a:rPr>
              <a:t>axis</a:t>
            </a:r>
            <a:endParaRPr kumimoji="1" lang="zh-CN" altLang="en-US" dirty="0">
              <a:latin typeface="SimHei" charset="-122"/>
              <a:ea typeface="SimHei" charset="-122"/>
              <a:cs typeface="SimHei" charset="-122"/>
            </a:endParaRPr>
          </a:p>
        </p:txBody>
      </p:sp>
      <p:pic>
        <p:nvPicPr>
          <p:cNvPr id="3" name="内容占位符 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363329" y="165557"/>
            <a:ext cx="4565734" cy="7615991"/>
          </a:xfrm>
        </p:spPr>
      </p:pic>
    </p:spTree>
    <p:extLst>
      <p:ext uri="{BB962C8B-B14F-4D97-AF65-F5344CB8AC3E}">
        <p14:creationId xmlns:p14="http://schemas.microsoft.com/office/powerpoint/2010/main" val="544877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 smtClean="0">
                <a:latin typeface="SimHei" charset="-122"/>
                <a:ea typeface="SimHei" charset="-122"/>
                <a:cs typeface="SimHei" charset="-122"/>
              </a:rPr>
              <a:t>NumPy</a:t>
            </a:r>
            <a:r>
              <a:rPr kumimoji="1" lang="zh-CN" altLang="en-US" dirty="0" smtClean="0">
                <a:latin typeface="SimHei" charset="-122"/>
                <a:ea typeface="SimHei" charset="-122"/>
                <a:cs typeface="SimHei" charset="-122"/>
              </a:rPr>
              <a:t>的</a:t>
            </a:r>
            <a:r>
              <a:rPr kumimoji="1" lang="en-US" altLang="zh-CN" dirty="0" smtClean="0">
                <a:latin typeface="SimHei" charset="-122"/>
                <a:ea typeface="SimHei" charset="-122"/>
                <a:cs typeface="SimHei" charset="-122"/>
              </a:rPr>
              <a:t>axis</a:t>
            </a:r>
            <a:endParaRPr kumimoji="1" lang="zh-CN" altLang="en-US" dirty="0">
              <a:latin typeface="SimHei" charset="-122"/>
              <a:ea typeface="SimHei" charset="-122"/>
              <a:cs typeface="SimHei" charset="-122"/>
            </a:endParaRP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753" y="1344361"/>
            <a:ext cx="7058499" cy="5259889"/>
          </a:xfrm>
        </p:spPr>
      </p:pic>
    </p:spTree>
    <p:extLst>
      <p:ext uri="{BB962C8B-B14F-4D97-AF65-F5344CB8AC3E}">
        <p14:creationId xmlns:p14="http://schemas.microsoft.com/office/powerpoint/2010/main" val="886170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>
                <a:latin typeface="SimHei" charset="-122"/>
                <a:ea typeface="SimHei" charset="-122"/>
                <a:cs typeface="SimHei" charset="-122"/>
              </a:rPr>
              <a:t>目录</a:t>
            </a:r>
            <a:endParaRPr kumimoji="1" lang="zh-CN" altLang="en-US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 </a:t>
            </a:r>
            <a:r>
              <a:rPr kumimoji="1" lang="en-US" altLang="zh-CN" dirty="0" err="1" smtClean="0"/>
              <a:t>numpy</a:t>
            </a:r>
            <a:endParaRPr kumimoji="1" lang="en-US" altLang="zh-CN" dirty="0" smtClean="0"/>
          </a:p>
          <a:p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pillow</a:t>
            </a:r>
          </a:p>
          <a:p>
            <a:r>
              <a:rPr kumimoji="1" lang="zh-CN" altLang="en-US" dirty="0"/>
              <a:t> </a:t>
            </a:r>
            <a:r>
              <a:rPr kumimoji="1" lang="zh-CN" altLang="en-US" dirty="0" smtClean="0"/>
              <a:t>数据增强项目</a:t>
            </a:r>
            <a:endParaRPr kumimoji="1" lang="en-US" altLang="zh-CN" dirty="0" smtClean="0"/>
          </a:p>
          <a:p>
            <a:r>
              <a:rPr kumimoji="1" lang="zh-CN" altLang="en-US" dirty="0"/>
              <a:t> </a:t>
            </a:r>
            <a:r>
              <a:rPr kumimoji="1" lang="en-US" altLang="zh-CN" dirty="0" err="1" smtClean="0"/>
              <a:t>matplotlib</a:t>
            </a:r>
            <a:endParaRPr kumimoji="1" lang="en-US" altLang="zh-CN" dirty="0" smtClean="0"/>
          </a:p>
          <a:p>
            <a:r>
              <a:rPr kumimoji="1" lang="zh-CN" altLang="en-US" dirty="0" smtClean="0"/>
              <a:t> </a:t>
            </a:r>
            <a:r>
              <a:rPr kumimoji="1" lang="en-US" altLang="zh-CN" dirty="0" err="1" smtClean="0"/>
              <a:t>sklearn</a:t>
            </a:r>
            <a:endParaRPr kumimoji="1" lang="en-US" altLang="zh-CN" dirty="0" smtClean="0"/>
          </a:p>
          <a:p>
            <a:r>
              <a:rPr kumimoji="1" lang="zh-CN" altLang="en-US" dirty="0" smtClean="0"/>
              <a:t> </a:t>
            </a:r>
            <a:r>
              <a:rPr kumimoji="1" lang="en-US" altLang="zh-CN" dirty="0" err="1" smtClean="0"/>
              <a:t>scrapy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6637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 smtClean="0">
                <a:latin typeface="SimHei" charset="-122"/>
                <a:ea typeface="SimHei" charset="-122"/>
                <a:cs typeface="SimHei" charset="-122"/>
              </a:rPr>
              <a:t>NumPy</a:t>
            </a:r>
            <a:r>
              <a:rPr kumimoji="1" lang="zh-CN" altLang="en-US" dirty="0" smtClean="0">
                <a:latin typeface="SimHei" charset="-122"/>
                <a:ea typeface="SimHei" charset="-122"/>
                <a:cs typeface="SimHei" charset="-122"/>
              </a:rPr>
              <a:t>的</a:t>
            </a:r>
            <a:r>
              <a:rPr kumimoji="1" lang="en-US" altLang="zh-CN" dirty="0" smtClean="0">
                <a:latin typeface="SimHei" charset="-122"/>
                <a:ea typeface="SimHei" charset="-122"/>
                <a:cs typeface="SimHei" charset="-122"/>
              </a:rPr>
              <a:t>axis</a:t>
            </a:r>
            <a:endParaRPr kumimoji="1" lang="zh-CN" altLang="en-US" dirty="0">
              <a:latin typeface="SimHei" charset="-122"/>
              <a:ea typeface="SimHei" charset="-122"/>
              <a:cs typeface="SimHei" charset="-122"/>
            </a:endParaRPr>
          </a:p>
        </p:txBody>
      </p:sp>
      <p:pic>
        <p:nvPicPr>
          <p:cNvPr id="3" name="内容占位符 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72699"/>
            <a:ext cx="9310006" cy="4847890"/>
          </a:xfrm>
        </p:spPr>
      </p:pic>
    </p:spTree>
    <p:extLst>
      <p:ext uri="{BB962C8B-B14F-4D97-AF65-F5344CB8AC3E}">
        <p14:creationId xmlns:p14="http://schemas.microsoft.com/office/powerpoint/2010/main" val="752034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 smtClean="0">
                <a:latin typeface="SimHei" charset="-122"/>
                <a:ea typeface="SimHei" charset="-122"/>
                <a:cs typeface="SimHei" charset="-122"/>
              </a:rPr>
              <a:t>NumPy</a:t>
            </a:r>
            <a:r>
              <a:rPr kumimoji="1" lang="zh-CN" altLang="en-US" dirty="0" smtClean="0">
                <a:latin typeface="SimHei" charset="-122"/>
                <a:ea typeface="SimHei" charset="-122"/>
                <a:cs typeface="SimHei" charset="-122"/>
              </a:rPr>
              <a:t>的</a:t>
            </a:r>
            <a:r>
              <a:rPr kumimoji="1" lang="en-US" altLang="zh-CN" dirty="0" smtClean="0">
                <a:latin typeface="SimHei" charset="-122"/>
                <a:ea typeface="SimHei" charset="-122"/>
                <a:cs typeface="SimHei" charset="-122"/>
              </a:rPr>
              <a:t>axis</a:t>
            </a:r>
            <a:endParaRPr kumimoji="1" lang="zh-CN" altLang="en-US" dirty="0">
              <a:latin typeface="SimHei" charset="-122"/>
              <a:ea typeface="SimHei" charset="-122"/>
              <a:cs typeface="SimHei" charset="-122"/>
            </a:endParaRPr>
          </a:p>
        </p:txBody>
      </p:sp>
      <p:pic>
        <p:nvPicPr>
          <p:cNvPr id="3" name="内容占位符 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20824"/>
            <a:ext cx="8389888" cy="4896017"/>
          </a:xfrm>
        </p:spPr>
      </p:pic>
    </p:spTree>
    <p:extLst>
      <p:ext uri="{BB962C8B-B14F-4D97-AF65-F5344CB8AC3E}">
        <p14:creationId xmlns:p14="http://schemas.microsoft.com/office/powerpoint/2010/main" val="332301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 smtClean="0">
                <a:latin typeface="SimHei" charset="-122"/>
                <a:ea typeface="SimHei" charset="-122"/>
                <a:cs typeface="SimHei" charset="-122"/>
              </a:rPr>
              <a:t>NumPy</a:t>
            </a:r>
            <a:endParaRPr kumimoji="1" lang="zh-CN" altLang="en-US" dirty="0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838200" y="1690689"/>
            <a:ext cx="10515600" cy="763753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buFont typeface="Wingdings" charset="2"/>
              <a:buChar char="l"/>
            </a:pPr>
            <a:r>
              <a:rPr kumimoji="1" lang="zh-CN" altLang="en-US" dirty="0" smtClean="0">
                <a:solidFill>
                  <a:schemeClr val="bg2">
                    <a:lumMod val="50000"/>
                  </a:schemeClr>
                </a:solidFill>
              </a:rPr>
              <a:t>  对于</a:t>
            </a:r>
            <a:r>
              <a:rPr kumimoji="1" lang="en-US" altLang="zh-CN" dirty="0" smtClean="0">
                <a:solidFill>
                  <a:schemeClr val="bg2">
                    <a:lumMod val="50000"/>
                  </a:schemeClr>
                </a:solidFill>
              </a:rPr>
              <a:t>1</a:t>
            </a:r>
            <a:r>
              <a:rPr kumimoji="1" lang="zh-CN" altLang="en-US" dirty="0" smtClean="0">
                <a:solidFill>
                  <a:schemeClr val="bg2">
                    <a:lumMod val="50000"/>
                  </a:schemeClr>
                </a:solidFill>
              </a:rPr>
              <a:t>维数组，</a:t>
            </a:r>
            <a:r>
              <a:rPr kumimoji="1" lang="en-US" altLang="zh-CN" dirty="0" err="1" smtClean="0">
                <a:solidFill>
                  <a:schemeClr val="bg2">
                    <a:lumMod val="50000"/>
                  </a:schemeClr>
                </a:solidFill>
              </a:rPr>
              <a:t>numpy</a:t>
            </a:r>
            <a:r>
              <a:rPr kumimoji="1" lang="zh-CN" altLang="en-US" dirty="0" smtClean="0">
                <a:solidFill>
                  <a:schemeClr val="bg2">
                    <a:lumMod val="50000"/>
                  </a:schemeClr>
                </a:solidFill>
              </a:rPr>
              <a:t>的数组同样支持索引和切片与</a:t>
            </a:r>
            <a:r>
              <a:rPr kumimoji="1" lang="en-US" altLang="zh-CN" dirty="0" smtClean="0">
                <a:solidFill>
                  <a:schemeClr val="bg2">
                    <a:lumMod val="50000"/>
                  </a:schemeClr>
                </a:solidFill>
              </a:rPr>
              <a:t>python</a:t>
            </a:r>
            <a:r>
              <a:rPr kumimoji="1" lang="zh-CN" altLang="en-US" dirty="0" smtClean="0">
                <a:solidFill>
                  <a:schemeClr val="bg2">
                    <a:lumMod val="50000"/>
                  </a:schemeClr>
                </a:solidFill>
              </a:rPr>
              <a:t>一样</a:t>
            </a:r>
            <a:endParaRPr kumimoji="1" lang="en-US" altLang="zh-CN" sz="1600" dirty="0" smtClean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721" y="2454442"/>
            <a:ext cx="5562600" cy="21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34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 smtClean="0">
                <a:latin typeface="SimHei" charset="-122"/>
                <a:ea typeface="SimHei" charset="-122"/>
                <a:cs typeface="SimHei" charset="-122"/>
              </a:rPr>
              <a:t>NumPy</a:t>
            </a:r>
            <a:endParaRPr kumimoji="1" lang="zh-CN" altLang="en-US" dirty="0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838200" y="1690689"/>
            <a:ext cx="10515600" cy="763753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buFont typeface="Wingdings" charset="2"/>
              <a:buChar char="l"/>
            </a:pPr>
            <a:r>
              <a:rPr kumimoji="1" lang="zh-CN" altLang="en-US" dirty="0" smtClean="0">
                <a:solidFill>
                  <a:schemeClr val="bg2">
                    <a:lumMod val="50000"/>
                  </a:schemeClr>
                </a:solidFill>
              </a:rPr>
              <a:t>  对于多维数组，每个轴有一个索引，以逗号隔开</a:t>
            </a:r>
            <a:endParaRPr kumimoji="1" lang="en-US" altLang="zh-CN" sz="1600" dirty="0" smtClean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1063" y="2259263"/>
            <a:ext cx="6311232" cy="4061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599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 smtClean="0">
                <a:latin typeface="SimHei" charset="-122"/>
                <a:ea typeface="SimHei" charset="-122"/>
                <a:cs typeface="SimHei" charset="-122"/>
              </a:rPr>
              <a:t>NumPy</a:t>
            </a:r>
            <a:endParaRPr kumimoji="1" lang="zh-CN" altLang="en-US" dirty="0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838200" y="1690689"/>
            <a:ext cx="10515600" cy="448552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buFont typeface="Wingdings" charset="2"/>
              <a:buChar char="l"/>
            </a:pPr>
            <a:r>
              <a:rPr kumimoji="1" lang="zh-CN" altLang="en-US" dirty="0" smtClean="0">
                <a:solidFill>
                  <a:schemeClr val="bg2">
                    <a:lumMod val="50000"/>
                  </a:schemeClr>
                </a:solidFill>
              </a:rPr>
              <a:t>  在多维数组中，如果只写成</a:t>
            </a:r>
            <a:r>
              <a:rPr kumimoji="1" lang="en-US" altLang="zh-CN" dirty="0" smtClean="0">
                <a:solidFill>
                  <a:schemeClr val="bg2">
                    <a:lumMod val="50000"/>
                  </a:schemeClr>
                </a:solidFill>
              </a:rPr>
              <a:t>a[</a:t>
            </a:r>
            <a:r>
              <a:rPr kumimoji="1" lang="en-US" altLang="zh-CN" dirty="0" err="1" smtClean="0">
                <a:solidFill>
                  <a:schemeClr val="bg2">
                    <a:lumMod val="50000"/>
                  </a:schemeClr>
                </a:solidFill>
              </a:rPr>
              <a:t>i</a:t>
            </a:r>
            <a:r>
              <a:rPr kumimoji="1" lang="en-US" altLang="zh-CN" dirty="0" smtClean="0">
                <a:solidFill>
                  <a:schemeClr val="bg2">
                    <a:lumMod val="50000"/>
                  </a:schemeClr>
                </a:solidFill>
              </a:rPr>
              <a:t>]</a:t>
            </a:r>
            <a:r>
              <a:rPr kumimoji="1" lang="zh-CN" altLang="en-US" dirty="0" smtClean="0">
                <a:solidFill>
                  <a:schemeClr val="bg2">
                    <a:lumMod val="50000"/>
                  </a:schemeClr>
                </a:solidFill>
              </a:rPr>
              <a:t>的形式，则会默认补全后面所有的维度。</a:t>
            </a:r>
            <a:endParaRPr kumimoji="1" lang="en-US" altLang="zh-CN" dirty="0">
              <a:solidFill>
                <a:schemeClr val="bg2">
                  <a:lumMod val="50000"/>
                </a:schemeClr>
              </a:solidFill>
            </a:endParaRPr>
          </a:p>
          <a:p>
            <a:pPr>
              <a:spcAft>
                <a:spcPts val="600"/>
              </a:spcAft>
              <a:buFont typeface="Wingdings" charset="2"/>
              <a:buChar char="l"/>
            </a:pPr>
            <a:r>
              <a:rPr kumimoji="1" lang="zh-CN" altLang="en-US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kumimoji="1" lang="en-US" altLang="zh-CN" dirty="0" smtClean="0">
                <a:solidFill>
                  <a:schemeClr val="bg2">
                    <a:lumMod val="50000"/>
                  </a:schemeClr>
                </a:solidFill>
              </a:rPr>
              <a:t>a[</a:t>
            </a:r>
            <a:r>
              <a:rPr kumimoji="1" lang="en-US" altLang="zh-CN" dirty="0" err="1" smtClean="0">
                <a:solidFill>
                  <a:schemeClr val="bg2">
                    <a:lumMod val="50000"/>
                  </a:schemeClr>
                </a:solidFill>
              </a:rPr>
              <a:t>i</a:t>
            </a:r>
            <a:r>
              <a:rPr kumimoji="1" lang="en-US" altLang="zh-CN" dirty="0" smtClean="0">
                <a:solidFill>
                  <a:schemeClr val="bg2">
                    <a:lumMod val="50000"/>
                  </a:schemeClr>
                </a:solidFill>
              </a:rPr>
              <a:t>] </a:t>
            </a:r>
            <a:r>
              <a:rPr kumimoji="1" lang="zh-CN" altLang="en-US" dirty="0" smtClean="0">
                <a:solidFill>
                  <a:schemeClr val="bg2">
                    <a:lumMod val="50000"/>
                  </a:schemeClr>
                </a:solidFill>
              </a:rPr>
              <a:t>等价与</a:t>
            </a:r>
            <a:r>
              <a:rPr kumimoji="1" lang="en-US" altLang="zh-CN" dirty="0" smtClean="0">
                <a:solidFill>
                  <a:schemeClr val="bg2">
                    <a:lumMod val="50000"/>
                  </a:schemeClr>
                </a:solidFill>
              </a:rPr>
              <a:t>a[</a:t>
            </a:r>
            <a:r>
              <a:rPr kumimoji="1" lang="en-US" altLang="zh-CN" dirty="0" err="1" smtClean="0">
                <a:solidFill>
                  <a:schemeClr val="bg2">
                    <a:lumMod val="50000"/>
                  </a:schemeClr>
                </a:solidFill>
              </a:rPr>
              <a:t>i</a:t>
            </a:r>
            <a:r>
              <a:rPr kumimoji="1" lang="en-US" altLang="zh-CN" dirty="0" smtClean="0">
                <a:solidFill>
                  <a:schemeClr val="bg2">
                    <a:lumMod val="50000"/>
                  </a:schemeClr>
                </a:solidFill>
              </a:rPr>
              <a:t>, </a:t>
            </a:r>
            <a:r>
              <a:rPr kumimoji="1" lang="mr-IN" altLang="zh-CN" dirty="0" smtClean="0">
                <a:solidFill>
                  <a:schemeClr val="bg2">
                    <a:lumMod val="50000"/>
                  </a:schemeClr>
                </a:solidFill>
              </a:rPr>
              <a:t>…</a:t>
            </a:r>
            <a:r>
              <a:rPr kumimoji="1" lang="en-US" altLang="zh-CN" dirty="0" smtClean="0">
                <a:solidFill>
                  <a:schemeClr val="bg2">
                    <a:lumMod val="50000"/>
                  </a:schemeClr>
                </a:solidFill>
              </a:rPr>
              <a:t>]</a:t>
            </a:r>
          </a:p>
          <a:p>
            <a:pPr>
              <a:spcAft>
                <a:spcPts val="600"/>
              </a:spcAft>
              <a:buFont typeface="Wingdings" charset="2"/>
              <a:buChar char="l"/>
            </a:pPr>
            <a:r>
              <a:rPr kumimoji="1" lang="en-US" altLang="zh-CN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kumimoji="1" lang="zh-CN" altLang="en-US" dirty="0" smtClean="0">
                <a:solidFill>
                  <a:schemeClr val="bg2">
                    <a:lumMod val="50000"/>
                  </a:schemeClr>
                </a:solidFill>
              </a:rPr>
              <a:t>三</a:t>
            </a:r>
            <a:r>
              <a:rPr kumimoji="1" lang="zh-CN" altLang="en-US" dirty="0">
                <a:solidFill>
                  <a:schemeClr val="bg2">
                    <a:lumMod val="50000"/>
                  </a:schemeClr>
                </a:solidFill>
              </a:rPr>
              <a:t>个点（ </a:t>
            </a:r>
            <a:r>
              <a:rPr kumimoji="1" lang="en-US" altLang="zh-CN" dirty="0">
                <a:solidFill>
                  <a:schemeClr val="bg2">
                    <a:lumMod val="50000"/>
                  </a:schemeClr>
                </a:solidFill>
              </a:rPr>
              <a:t>... </a:t>
            </a:r>
            <a:r>
              <a:rPr kumimoji="1" lang="zh-CN" altLang="en-US" dirty="0">
                <a:solidFill>
                  <a:schemeClr val="bg2">
                    <a:lumMod val="50000"/>
                  </a:schemeClr>
                </a:solidFill>
              </a:rPr>
              <a:t>）表示产生完整索引元组所需的</a:t>
            </a:r>
            <a:r>
              <a:rPr kumimoji="1" lang="zh-CN" altLang="en-US" dirty="0" smtClean="0">
                <a:solidFill>
                  <a:schemeClr val="bg2">
                    <a:lumMod val="50000"/>
                  </a:schemeClr>
                </a:solidFill>
              </a:rPr>
              <a:t>冒号。 如果</a:t>
            </a:r>
            <a:r>
              <a:rPr kumimoji="1" lang="en-US" altLang="zh-CN" dirty="0" smtClean="0">
                <a:solidFill>
                  <a:schemeClr val="bg2">
                    <a:lumMod val="50000"/>
                  </a:schemeClr>
                </a:solidFill>
              </a:rPr>
              <a:t>x</a:t>
            </a:r>
            <a:r>
              <a:rPr kumimoji="1" lang="zh-CN" altLang="en-US" dirty="0" smtClean="0">
                <a:solidFill>
                  <a:schemeClr val="bg2">
                    <a:lumMod val="50000"/>
                  </a:schemeClr>
                </a:solidFill>
              </a:rPr>
              <a:t>有</a:t>
            </a:r>
            <a:r>
              <a:rPr kumimoji="1" lang="en-US" altLang="zh-CN" dirty="0" smtClean="0">
                <a:solidFill>
                  <a:schemeClr val="bg2">
                    <a:lumMod val="50000"/>
                  </a:schemeClr>
                </a:solidFill>
              </a:rPr>
              <a:t>5</a:t>
            </a:r>
            <a:r>
              <a:rPr kumimoji="1" lang="zh-CN" altLang="en-US" dirty="0" smtClean="0">
                <a:solidFill>
                  <a:schemeClr val="bg2">
                    <a:lumMod val="50000"/>
                  </a:schemeClr>
                </a:solidFill>
              </a:rPr>
              <a:t>个轴，则</a:t>
            </a:r>
            <a:endParaRPr kumimoji="1" lang="en-US" altLang="zh-CN" dirty="0">
              <a:solidFill>
                <a:schemeClr val="bg2">
                  <a:lumMod val="50000"/>
                </a:schemeClr>
              </a:solidFill>
            </a:endParaRPr>
          </a:p>
          <a:p>
            <a:pPr lvl="1">
              <a:spcAft>
                <a:spcPts val="600"/>
              </a:spcAft>
              <a:buFont typeface="Wingdings" charset="2"/>
              <a:buChar char="l"/>
            </a:pPr>
            <a:r>
              <a:rPr kumimoji="1" lang="en-US" altLang="zh-CN" sz="28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bg2">
                    <a:lumMod val="50000"/>
                  </a:schemeClr>
                </a:solidFill>
              </a:rPr>
              <a:t>x[1, 2, </a:t>
            </a:r>
            <a:r>
              <a:rPr kumimoji="1" lang="mr-IN" altLang="zh-CN" dirty="0">
                <a:solidFill>
                  <a:schemeClr val="bg2">
                    <a:lumMod val="50000"/>
                  </a:schemeClr>
                </a:solidFill>
              </a:rPr>
              <a:t>…</a:t>
            </a:r>
            <a:r>
              <a:rPr kumimoji="1" lang="en-US" altLang="zh-CN" dirty="0">
                <a:solidFill>
                  <a:schemeClr val="bg2">
                    <a:lumMod val="50000"/>
                  </a:schemeClr>
                </a:solidFill>
              </a:rPr>
              <a:t>] </a:t>
            </a:r>
            <a:r>
              <a:rPr kumimoji="1" lang="zh-CN" altLang="en-US" dirty="0">
                <a:solidFill>
                  <a:schemeClr val="bg2">
                    <a:lumMod val="50000"/>
                  </a:schemeClr>
                </a:solidFill>
              </a:rPr>
              <a:t>等价</a:t>
            </a:r>
            <a:r>
              <a:rPr kumimoji="1" lang="zh-CN" altLang="en-US" dirty="0" smtClean="0">
                <a:solidFill>
                  <a:schemeClr val="bg2">
                    <a:lumMod val="50000"/>
                  </a:schemeClr>
                </a:solidFill>
              </a:rPr>
              <a:t>于</a:t>
            </a:r>
            <a:r>
              <a:rPr kumimoji="1" lang="en-US" altLang="zh-CN" dirty="0" smtClean="0">
                <a:solidFill>
                  <a:schemeClr val="bg2">
                    <a:lumMod val="50000"/>
                  </a:schemeClr>
                </a:solidFill>
              </a:rPr>
              <a:t>x[1, 2, :, :, :]</a:t>
            </a:r>
          </a:p>
          <a:p>
            <a:pPr lvl="1">
              <a:spcAft>
                <a:spcPts val="600"/>
              </a:spcAft>
              <a:buFont typeface="Wingdings" charset="2"/>
              <a:buChar char="l"/>
            </a:pPr>
            <a:r>
              <a:rPr kumimoji="1" lang="en-US" altLang="zh-CN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 </a:t>
            </a:r>
            <a:r>
              <a:rPr kumimoji="1" lang="en-US" altLang="zh-CN" dirty="0" smtClean="0">
                <a:solidFill>
                  <a:schemeClr val="bg2">
                    <a:lumMod val="50000"/>
                  </a:schemeClr>
                </a:solidFill>
                <a:latin typeface="+mn-ea"/>
              </a:rPr>
              <a:t>x[</a:t>
            </a:r>
            <a:r>
              <a:rPr kumimoji="1" lang="mr-IN" altLang="zh-CN" dirty="0" smtClean="0">
                <a:solidFill>
                  <a:schemeClr val="bg2">
                    <a:lumMod val="50000"/>
                  </a:schemeClr>
                </a:solidFill>
                <a:latin typeface="+mn-ea"/>
              </a:rPr>
              <a:t>…</a:t>
            </a:r>
            <a:r>
              <a:rPr kumimoji="1" lang="en-US" altLang="zh-CN" dirty="0" smtClean="0">
                <a:solidFill>
                  <a:schemeClr val="bg2">
                    <a:lumMod val="50000"/>
                  </a:schemeClr>
                </a:solidFill>
                <a:latin typeface="+mn-ea"/>
              </a:rPr>
              <a:t>, 3] </a:t>
            </a:r>
            <a:r>
              <a:rPr kumimoji="1" lang="zh-CN" altLang="en-US" dirty="0" smtClean="0">
                <a:solidFill>
                  <a:schemeClr val="bg2">
                    <a:lumMod val="50000"/>
                  </a:schemeClr>
                </a:solidFill>
                <a:latin typeface="+mn-ea"/>
              </a:rPr>
              <a:t>等价于</a:t>
            </a:r>
            <a:r>
              <a:rPr kumimoji="1" lang="en-US" altLang="zh-CN" dirty="0" smtClean="0">
                <a:solidFill>
                  <a:schemeClr val="bg2">
                    <a:lumMod val="50000"/>
                  </a:schemeClr>
                </a:solidFill>
                <a:latin typeface="+mn-ea"/>
              </a:rPr>
              <a:t> x[:, :, :, :, 3]</a:t>
            </a:r>
          </a:p>
          <a:p>
            <a:pPr lvl="1">
              <a:spcAft>
                <a:spcPts val="600"/>
              </a:spcAft>
              <a:buFont typeface="Wingdings" charset="2"/>
              <a:buChar char="l"/>
            </a:pPr>
            <a:r>
              <a:rPr kumimoji="1" lang="en-US" altLang="zh-CN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 </a:t>
            </a:r>
            <a:r>
              <a:rPr kumimoji="1" lang="en-US" altLang="zh-CN" dirty="0" smtClean="0">
                <a:solidFill>
                  <a:schemeClr val="bg2">
                    <a:lumMod val="50000"/>
                  </a:schemeClr>
                </a:solidFill>
                <a:latin typeface="+mn-ea"/>
              </a:rPr>
              <a:t>x[4, </a:t>
            </a:r>
            <a:r>
              <a:rPr kumimoji="1" lang="mr-IN" altLang="zh-CN" dirty="0" smtClean="0">
                <a:solidFill>
                  <a:schemeClr val="bg2">
                    <a:lumMod val="50000"/>
                  </a:schemeClr>
                </a:solidFill>
                <a:latin typeface="+mn-ea"/>
              </a:rPr>
              <a:t>…</a:t>
            </a:r>
            <a:r>
              <a:rPr kumimoji="1" lang="en-US" altLang="zh-CN" dirty="0" smtClean="0">
                <a:solidFill>
                  <a:schemeClr val="bg2">
                    <a:lumMod val="50000"/>
                  </a:schemeClr>
                </a:solidFill>
                <a:latin typeface="+mn-ea"/>
              </a:rPr>
              <a:t>, 5, :] </a:t>
            </a:r>
            <a:r>
              <a:rPr kumimoji="1" lang="zh-CN" altLang="en-US" dirty="0" smtClean="0">
                <a:solidFill>
                  <a:schemeClr val="bg2">
                    <a:lumMod val="50000"/>
                  </a:schemeClr>
                </a:solidFill>
                <a:latin typeface="+mn-ea"/>
              </a:rPr>
              <a:t>等价于</a:t>
            </a:r>
            <a:r>
              <a:rPr kumimoji="1" lang="en-US" altLang="zh-CN" dirty="0" smtClean="0">
                <a:solidFill>
                  <a:schemeClr val="bg2">
                    <a:lumMod val="50000"/>
                  </a:schemeClr>
                </a:solidFill>
                <a:latin typeface="+mn-ea"/>
              </a:rPr>
              <a:t> x[4, :, :, 5, :]</a:t>
            </a:r>
            <a:endParaRPr kumimoji="1" lang="en-US" altLang="zh-CN" dirty="0">
              <a:solidFill>
                <a:schemeClr val="bg2">
                  <a:lumMod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17584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 smtClean="0">
                <a:latin typeface="SimHei" charset="-122"/>
                <a:ea typeface="SimHei" charset="-122"/>
                <a:cs typeface="SimHei" charset="-122"/>
              </a:rPr>
              <a:t>NumPy</a:t>
            </a:r>
            <a:r>
              <a:rPr kumimoji="1" lang="zh-CN" altLang="en-US" dirty="0" smtClean="0">
                <a:latin typeface="SimHei" charset="-122"/>
                <a:ea typeface="SimHei" charset="-122"/>
                <a:cs typeface="SimHei" charset="-122"/>
              </a:rPr>
              <a:t>的</a:t>
            </a:r>
            <a:r>
              <a:rPr kumimoji="1" lang="en-US" altLang="zh-CN" dirty="0" err="1" smtClean="0">
                <a:latin typeface="SimHei" charset="-122"/>
                <a:ea typeface="SimHei" charset="-122"/>
                <a:cs typeface="SimHei" charset="-122"/>
              </a:rPr>
              <a:t>argmax</a:t>
            </a:r>
            <a:endParaRPr kumimoji="1" lang="zh-CN" altLang="en-US" dirty="0">
              <a:latin typeface="SimHei" charset="-122"/>
              <a:ea typeface="SimHei" charset="-122"/>
              <a:cs typeface="SimHei" charset="-122"/>
            </a:endParaRPr>
          </a:p>
        </p:txBody>
      </p:sp>
      <p:pic>
        <p:nvPicPr>
          <p:cNvPr id="3" name="内容占位符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752" y="1825625"/>
            <a:ext cx="9478495" cy="4351338"/>
          </a:xfrm>
        </p:spPr>
      </p:pic>
    </p:spTree>
    <p:extLst>
      <p:ext uri="{BB962C8B-B14F-4D97-AF65-F5344CB8AC3E}">
        <p14:creationId xmlns:p14="http://schemas.microsoft.com/office/powerpoint/2010/main" val="928180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72885" y="2389868"/>
            <a:ext cx="10515600" cy="1325563"/>
          </a:xfrm>
        </p:spPr>
        <p:txBody>
          <a:bodyPr/>
          <a:lstStyle/>
          <a:p>
            <a:r>
              <a:rPr kumimoji="1" lang="en-US" altLang="zh-CN" b="1" dirty="0" smtClean="0">
                <a:latin typeface="SimHei" charset="-122"/>
                <a:ea typeface="SimHei" charset="-122"/>
                <a:cs typeface="SimHei" charset="-122"/>
              </a:rPr>
              <a:t>Pillow</a:t>
            </a:r>
            <a:endParaRPr kumimoji="1" lang="zh-CN" altLang="en-US" b="1" dirty="0">
              <a:latin typeface="SimHei" charset="-122"/>
              <a:ea typeface="SimHei" charset="-122"/>
              <a:cs typeface="Sim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88386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>
                <a:latin typeface="SimHei" charset="-122"/>
                <a:ea typeface="SimHei" charset="-122"/>
                <a:cs typeface="SimHei" charset="-122"/>
              </a:rPr>
              <a:t>Pillow</a:t>
            </a:r>
            <a:endParaRPr kumimoji="1" lang="zh-CN" altLang="en-US" dirty="0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838200" y="1690689"/>
            <a:ext cx="10515600" cy="448552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buFont typeface="Wingdings" charset="2"/>
              <a:buChar char="l"/>
            </a:pPr>
            <a:r>
              <a:rPr kumimoji="1" lang="zh-CN" altLang="en-US" dirty="0" smtClean="0">
                <a:solidFill>
                  <a:schemeClr val="bg2">
                    <a:lumMod val="50000"/>
                  </a:schemeClr>
                </a:solidFill>
              </a:rPr>
              <a:t>  </a:t>
            </a:r>
            <a:r>
              <a:rPr kumimoji="1" lang="en-US" altLang="zh-CN" dirty="0" smtClean="0">
                <a:solidFill>
                  <a:schemeClr val="bg2">
                    <a:lumMod val="50000"/>
                  </a:schemeClr>
                </a:solidFill>
              </a:rPr>
              <a:t>PIL</a:t>
            </a:r>
            <a:r>
              <a:rPr kumimoji="1" lang="zh-CN" altLang="en-US" dirty="0" smtClean="0">
                <a:solidFill>
                  <a:schemeClr val="bg2">
                    <a:lumMod val="50000"/>
                  </a:schemeClr>
                </a:solidFill>
              </a:rPr>
              <a:t>（</a:t>
            </a:r>
            <a:r>
              <a:rPr kumimoji="1" lang="en-US" altLang="zh-CN" dirty="0" smtClean="0">
                <a:solidFill>
                  <a:schemeClr val="bg2">
                    <a:lumMod val="50000"/>
                  </a:schemeClr>
                </a:solidFill>
              </a:rPr>
              <a:t>Python</a:t>
            </a:r>
            <a:r>
              <a:rPr kumimoji="1" lang="zh-CN" altLang="en-US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kumimoji="1" lang="en-US" altLang="zh-CN" dirty="0" smtClean="0">
                <a:solidFill>
                  <a:schemeClr val="bg2">
                    <a:lumMod val="50000"/>
                  </a:schemeClr>
                </a:solidFill>
              </a:rPr>
              <a:t>Image</a:t>
            </a:r>
            <a:r>
              <a:rPr kumimoji="1" lang="zh-CN" altLang="en-US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kumimoji="1" lang="en-US" altLang="zh-CN" dirty="0" smtClean="0">
                <a:solidFill>
                  <a:schemeClr val="bg2">
                    <a:lumMod val="50000"/>
                  </a:schemeClr>
                </a:solidFill>
              </a:rPr>
              <a:t>Library</a:t>
            </a:r>
            <a:r>
              <a:rPr kumimoji="1" lang="zh-CN" altLang="en-US" dirty="0" smtClean="0">
                <a:solidFill>
                  <a:schemeClr val="bg2">
                    <a:lumMod val="50000"/>
                  </a:schemeClr>
                </a:solidFill>
              </a:rPr>
              <a:t>）是</a:t>
            </a:r>
            <a:r>
              <a:rPr kumimoji="1" lang="en-US" altLang="zh-CN" dirty="0" smtClean="0">
                <a:solidFill>
                  <a:schemeClr val="bg2">
                    <a:lumMod val="50000"/>
                  </a:schemeClr>
                </a:solidFill>
              </a:rPr>
              <a:t>python</a:t>
            </a:r>
            <a:r>
              <a:rPr kumimoji="1" lang="zh-CN" altLang="en-US" dirty="0" smtClean="0">
                <a:solidFill>
                  <a:schemeClr val="bg2">
                    <a:lumMod val="50000"/>
                  </a:schemeClr>
                </a:solidFill>
              </a:rPr>
              <a:t>处理的图像最常用的基础库，只支持</a:t>
            </a:r>
            <a:r>
              <a:rPr kumimoji="1" lang="en-US" altLang="zh-CN" dirty="0" smtClean="0">
                <a:solidFill>
                  <a:schemeClr val="bg2">
                    <a:lumMod val="50000"/>
                  </a:schemeClr>
                </a:solidFill>
              </a:rPr>
              <a:t>python2</a:t>
            </a:r>
            <a:r>
              <a:rPr kumimoji="1" lang="zh-CN" altLang="en-US" dirty="0" smtClean="0">
                <a:solidFill>
                  <a:schemeClr val="bg2">
                    <a:lumMod val="50000"/>
                  </a:schemeClr>
                </a:solidFill>
              </a:rPr>
              <a:t>，原作者已经停止维护了。现在这个库已经被它的一个叫做</a:t>
            </a:r>
            <a:r>
              <a:rPr kumimoji="1" lang="en-US" altLang="zh-CN" dirty="0" smtClean="0">
                <a:solidFill>
                  <a:schemeClr val="bg2">
                    <a:lumMod val="50000"/>
                  </a:schemeClr>
                </a:solidFill>
              </a:rPr>
              <a:t>pillow</a:t>
            </a:r>
            <a:r>
              <a:rPr kumimoji="1" lang="zh-CN" altLang="en-US" dirty="0" smtClean="0">
                <a:solidFill>
                  <a:schemeClr val="bg2">
                    <a:lumMod val="50000"/>
                  </a:schemeClr>
                </a:solidFill>
              </a:rPr>
              <a:t>的分支取代，支持</a:t>
            </a:r>
            <a:r>
              <a:rPr kumimoji="1" lang="en-US" altLang="zh-CN" dirty="0" smtClean="0">
                <a:solidFill>
                  <a:schemeClr val="bg2">
                    <a:lumMod val="50000"/>
                  </a:schemeClr>
                </a:solidFill>
              </a:rPr>
              <a:t>python3</a:t>
            </a:r>
            <a:r>
              <a:rPr kumimoji="1" lang="zh-CN" altLang="en-US" dirty="0" smtClean="0">
                <a:solidFill>
                  <a:schemeClr val="bg2">
                    <a:lumMod val="50000"/>
                  </a:schemeClr>
                </a:solidFill>
              </a:rPr>
              <a:t>，且功能更强大。</a:t>
            </a:r>
            <a:endParaRPr kumimoji="1" lang="en-US" altLang="zh-CN" dirty="0" smtClean="0">
              <a:solidFill>
                <a:schemeClr val="bg2">
                  <a:lumMod val="50000"/>
                </a:schemeClr>
              </a:solidFill>
            </a:endParaRPr>
          </a:p>
          <a:p>
            <a:pPr>
              <a:spcAft>
                <a:spcPts val="600"/>
              </a:spcAft>
              <a:buFont typeface="Wingdings" charset="2"/>
              <a:buChar char="l"/>
            </a:pPr>
            <a:r>
              <a:rPr kumimoji="1" lang="zh-CN" altLang="en-US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 </a:t>
            </a:r>
            <a:r>
              <a:rPr kumimoji="1" lang="zh-CN" altLang="en-US" dirty="0" smtClean="0">
                <a:solidFill>
                  <a:schemeClr val="bg2">
                    <a:lumMod val="50000"/>
                  </a:schemeClr>
                </a:solidFill>
                <a:latin typeface="+mn-ea"/>
              </a:rPr>
              <a:t>安装过</a:t>
            </a:r>
            <a:r>
              <a:rPr kumimoji="1" lang="en-US" altLang="zh-CN" dirty="0" smtClean="0">
                <a:solidFill>
                  <a:schemeClr val="bg2">
                    <a:lumMod val="50000"/>
                  </a:schemeClr>
                </a:solidFill>
                <a:latin typeface="+mn-ea"/>
              </a:rPr>
              <a:t>Anaconda</a:t>
            </a:r>
            <a:r>
              <a:rPr kumimoji="1" lang="zh-CN" altLang="en-US" dirty="0" smtClean="0">
                <a:solidFill>
                  <a:schemeClr val="bg2">
                    <a:lumMod val="50000"/>
                  </a:schemeClr>
                </a:solidFill>
                <a:latin typeface="+mn-ea"/>
              </a:rPr>
              <a:t>过之后就不需要再安装了</a:t>
            </a:r>
            <a:endParaRPr kumimoji="1" lang="en-US" altLang="zh-CN" dirty="0" smtClean="0">
              <a:solidFill>
                <a:schemeClr val="bg2">
                  <a:lumMod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96999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>
                <a:latin typeface="SimHei" charset="-122"/>
                <a:ea typeface="SimHei" charset="-122"/>
                <a:cs typeface="SimHei" charset="-122"/>
              </a:rPr>
              <a:t>Pillow</a:t>
            </a:r>
            <a:r>
              <a:rPr kumimoji="1" lang="zh-CN" altLang="en-US" dirty="0" smtClean="0">
                <a:latin typeface="SimHei" charset="-122"/>
                <a:ea typeface="SimHei" charset="-122"/>
                <a:cs typeface="SimHei" charset="-122"/>
              </a:rPr>
              <a:t>可以做什么</a:t>
            </a:r>
            <a:endParaRPr kumimoji="1" lang="zh-CN" altLang="en-US" dirty="0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838200" y="1690689"/>
            <a:ext cx="10515600" cy="448552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buFont typeface="Wingdings" charset="2"/>
              <a:buChar char="l"/>
            </a:pPr>
            <a:r>
              <a:rPr kumimoji="1" lang="zh-CN" altLang="en-US" dirty="0" smtClean="0">
                <a:solidFill>
                  <a:schemeClr val="bg2">
                    <a:lumMod val="50000"/>
                  </a:schemeClr>
                </a:solidFill>
              </a:rPr>
              <a:t> 提供对图片的接口 </a:t>
            </a:r>
            <a:endParaRPr kumimoji="1" lang="en-US" altLang="zh-CN" dirty="0" smtClean="0">
              <a:solidFill>
                <a:schemeClr val="bg2">
                  <a:lumMod val="50000"/>
                </a:schemeClr>
              </a:solidFill>
            </a:endParaRPr>
          </a:p>
          <a:p>
            <a:pPr>
              <a:spcAft>
                <a:spcPts val="600"/>
              </a:spcAft>
              <a:buFont typeface="Wingdings" charset="2"/>
              <a:buChar char="l"/>
            </a:pPr>
            <a:r>
              <a:rPr kumimoji="1" lang="zh-CN" altLang="en-US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kumimoji="1" lang="en-US" altLang="zh-CN" dirty="0" smtClean="0">
                <a:solidFill>
                  <a:schemeClr val="bg2">
                    <a:lumMod val="50000"/>
                  </a:schemeClr>
                </a:solidFill>
              </a:rPr>
              <a:t>Image</a:t>
            </a:r>
            <a:r>
              <a:rPr kumimoji="1" lang="zh-CN" altLang="en-US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kumimoji="1" lang="en-US" altLang="zh-CN" dirty="0" smtClean="0">
                <a:solidFill>
                  <a:schemeClr val="bg2">
                    <a:lumMod val="50000"/>
                  </a:schemeClr>
                </a:solidFill>
              </a:rPr>
              <a:t>Filter</a:t>
            </a:r>
            <a:r>
              <a:rPr kumimoji="1" lang="zh-CN" altLang="en-US" dirty="0" smtClean="0">
                <a:solidFill>
                  <a:schemeClr val="bg2">
                    <a:lumMod val="50000"/>
                  </a:schemeClr>
                </a:solidFill>
              </a:rPr>
              <a:t>功能（数据增强）</a:t>
            </a:r>
            <a:endParaRPr kumimoji="1" lang="en-US" altLang="zh-CN" dirty="0" smtClean="0">
              <a:solidFill>
                <a:schemeClr val="bg2">
                  <a:lumMod val="50000"/>
                </a:schemeClr>
              </a:solidFill>
            </a:endParaRPr>
          </a:p>
          <a:p>
            <a:pPr>
              <a:spcAft>
                <a:spcPts val="600"/>
              </a:spcAft>
              <a:buFont typeface="Wingdings" charset="2"/>
              <a:buChar char="l"/>
            </a:pPr>
            <a:r>
              <a:rPr kumimoji="1" lang="zh-CN" altLang="en-US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 </a:t>
            </a:r>
            <a:r>
              <a:rPr kumimoji="1" lang="zh-CN" altLang="en-US" dirty="0" smtClean="0">
                <a:solidFill>
                  <a:schemeClr val="bg2">
                    <a:lumMod val="50000"/>
                  </a:schemeClr>
                </a:solidFill>
                <a:latin typeface="+mn-ea"/>
              </a:rPr>
              <a:t>添加水印</a:t>
            </a:r>
            <a:endParaRPr kumimoji="1" lang="en-US" altLang="zh-CN" dirty="0" smtClean="0">
              <a:solidFill>
                <a:schemeClr val="bg2">
                  <a:lumMod val="50000"/>
                </a:schemeClr>
              </a:solidFill>
              <a:latin typeface="+mn-ea"/>
            </a:endParaRPr>
          </a:p>
          <a:p>
            <a:pPr>
              <a:spcAft>
                <a:spcPts val="600"/>
              </a:spcAft>
              <a:buFont typeface="Wingdings" charset="2"/>
              <a:buChar char="l"/>
            </a:pPr>
            <a:r>
              <a:rPr kumimoji="1" lang="zh-CN" altLang="en-US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 </a:t>
            </a:r>
            <a:r>
              <a:rPr kumimoji="1" lang="zh-CN" altLang="en-US" dirty="0" smtClean="0">
                <a:solidFill>
                  <a:schemeClr val="bg2">
                    <a:lumMod val="50000"/>
                  </a:schemeClr>
                </a:solidFill>
                <a:latin typeface="+mn-ea"/>
              </a:rPr>
              <a:t>从</a:t>
            </a:r>
            <a:r>
              <a:rPr kumimoji="1" lang="en-US" altLang="zh-CN" dirty="0" smtClean="0">
                <a:solidFill>
                  <a:schemeClr val="bg2">
                    <a:lumMod val="50000"/>
                  </a:schemeClr>
                </a:solidFill>
                <a:latin typeface="+mn-ea"/>
              </a:rPr>
              <a:t>gif</a:t>
            </a:r>
            <a:r>
              <a:rPr kumimoji="1" lang="zh-CN" altLang="en-US" dirty="0" smtClean="0">
                <a:solidFill>
                  <a:schemeClr val="bg2">
                    <a:lumMod val="50000"/>
                  </a:schemeClr>
                </a:solidFill>
                <a:latin typeface="+mn-ea"/>
              </a:rPr>
              <a:t>文件中抽取图片</a:t>
            </a:r>
            <a:endParaRPr kumimoji="1" lang="en-US" altLang="zh-CN" dirty="0" smtClean="0">
              <a:solidFill>
                <a:schemeClr val="bg2">
                  <a:lumMod val="50000"/>
                </a:schemeClr>
              </a:solidFill>
              <a:latin typeface="+mn-ea"/>
            </a:endParaRPr>
          </a:p>
          <a:p>
            <a:pPr>
              <a:spcAft>
                <a:spcPts val="600"/>
              </a:spcAft>
              <a:buFont typeface="Wingdings" charset="2"/>
              <a:buChar char="l"/>
            </a:pPr>
            <a:r>
              <a:rPr kumimoji="1" lang="zh-CN" altLang="en-US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 </a:t>
            </a:r>
            <a:r>
              <a:rPr kumimoji="1" lang="zh-CN" altLang="en-US" dirty="0" smtClean="0">
                <a:solidFill>
                  <a:schemeClr val="bg2">
                    <a:lumMod val="50000"/>
                  </a:schemeClr>
                </a:solidFill>
                <a:latin typeface="+mn-ea"/>
              </a:rPr>
              <a:t>在图片中添加文字或者图形</a:t>
            </a:r>
            <a:endParaRPr kumimoji="1" lang="en-US" altLang="zh-CN" dirty="0">
              <a:solidFill>
                <a:schemeClr val="bg2">
                  <a:lumMod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46317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838200" y="228767"/>
            <a:ext cx="10515600" cy="501149"/>
          </a:xfrm>
        </p:spPr>
        <p:txBody>
          <a:bodyPr>
            <a:normAutofit fontScale="90000"/>
          </a:bodyPr>
          <a:lstStyle/>
          <a:p>
            <a:r>
              <a:rPr kumimoji="1" lang="en-US" altLang="zh-CN" smtClean="0">
                <a:latin typeface="SimHei" charset="-122"/>
                <a:ea typeface="SimHei" charset="-122"/>
                <a:cs typeface="SimHei" charset="-122"/>
              </a:rPr>
              <a:t>Pillow</a:t>
            </a:r>
            <a:endParaRPr kumimoji="1" lang="zh-CN" altLang="en-US" dirty="0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838200" y="729916"/>
            <a:ext cx="10515600" cy="272715"/>
          </a:xfrm>
        </p:spPr>
        <p:txBody>
          <a:bodyPr>
            <a:normAutofit fontScale="77500" lnSpcReduction="20000"/>
          </a:bodyPr>
          <a:lstStyle/>
          <a:p>
            <a:pPr>
              <a:spcAft>
                <a:spcPts val="600"/>
              </a:spcAft>
              <a:buFont typeface="Wingdings" charset="2"/>
              <a:buChar char="l"/>
            </a:pPr>
            <a:r>
              <a:rPr kumimoji="1" lang="zh-CN" altLang="en-US" sz="20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kumimoji="1" lang="zh-CN" altLang="en-US" sz="2000" dirty="0" smtClean="0">
                <a:solidFill>
                  <a:schemeClr val="bg2">
                    <a:lumMod val="50000"/>
                  </a:schemeClr>
                </a:solidFill>
              </a:rPr>
              <a:t>常用基本操作</a:t>
            </a:r>
            <a:endParaRPr kumimoji="1" lang="en-US" altLang="zh-CN" sz="2000" dirty="0">
              <a:solidFill>
                <a:schemeClr val="bg2">
                  <a:lumMod val="50000"/>
                </a:schemeClr>
              </a:solidFill>
              <a:latin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01" y="1002631"/>
            <a:ext cx="9096542" cy="5719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070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72885" y="2389868"/>
            <a:ext cx="10515600" cy="1325563"/>
          </a:xfrm>
        </p:spPr>
        <p:txBody>
          <a:bodyPr/>
          <a:lstStyle/>
          <a:p>
            <a:r>
              <a:rPr kumimoji="1" lang="en-US" altLang="zh-CN" b="1" dirty="0" err="1" smtClean="0">
                <a:latin typeface="SimHei" charset="-122"/>
                <a:ea typeface="SimHei" charset="-122"/>
                <a:cs typeface="SimHei" charset="-122"/>
              </a:rPr>
              <a:t>NumPy</a:t>
            </a:r>
            <a:endParaRPr kumimoji="1" lang="zh-CN" altLang="en-US" b="1" dirty="0">
              <a:latin typeface="SimHei" charset="-122"/>
              <a:ea typeface="SimHei" charset="-122"/>
              <a:cs typeface="Sim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22936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>
                <a:latin typeface="SimHei" charset="-122"/>
                <a:ea typeface="SimHei" charset="-122"/>
                <a:cs typeface="SimHei" charset="-122"/>
              </a:rPr>
              <a:t>Pillow</a:t>
            </a:r>
            <a:endParaRPr kumimoji="1" lang="zh-CN" altLang="en-US" dirty="0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838200" y="1690689"/>
            <a:ext cx="10515600" cy="448552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buFont typeface="Wingdings" charset="2"/>
              <a:buChar char="l"/>
            </a:pPr>
            <a:r>
              <a:rPr kumimoji="1" lang="zh-CN" altLang="en-US" dirty="0" smtClean="0">
                <a:solidFill>
                  <a:schemeClr val="bg2">
                    <a:lumMod val="50000"/>
                  </a:schemeClr>
                </a:solidFill>
              </a:rPr>
              <a:t>  图片的模式</a:t>
            </a:r>
            <a:r>
              <a:rPr kumimoji="1" lang="en-US" altLang="zh-CN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 </a:t>
            </a:r>
          </a:p>
          <a:p>
            <a:pPr lvl="1">
              <a:spcAft>
                <a:spcPts val="600"/>
              </a:spcAft>
              <a:buFont typeface="Wingdings" charset="2"/>
              <a:buChar char="l"/>
            </a:pPr>
            <a:r>
              <a:rPr kumimoji="1" lang="en-US" altLang="zh-CN" dirty="0" smtClean="0">
                <a:solidFill>
                  <a:schemeClr val="bg2">
                    <a:lumMod val="50000"/>
                  </a:schemeClr>
                </a:solidFill>
                <a:latin typeface="+mn-ea"/>
              </a:rPr>
              <a:t> 1 : </a:t>
            </a:r>
            <a:r>
              <a:rPr kumimoji="1" lang="zh-CN" altLang="en-US" dirty="0" smtClean="0">
                <a:solidFill>
                  <a:schemeClr val="bg2">
                    <a:lumMod val="50000"/>
                  </a:schemeClr>
                </a:solidFill>
                <a:latin typeface="+mn-ea"/>
              </a:rPr>
              <a:t>存储黑和白，存储时为</a:t>
            </a:r>
            <a:r>
              <a:rPr kumimoji="1" lang="en-US" altLang="zh-CN" dirty="0" smtClean="0">
                <a:solidFill>
                  <a:schemeClr val="bg2">
                    <a:lumMod val="50000"/>
                  </a:schemeClr>
                </a:solidFill>
                <a:latin typeface="+mn-ea"/>
              </a:rPr>
              <a:t>True</a:t>
            </a:r>
            <a:r>
              <a:rPr kumimoji="1" lang="zh-CN" altLang="en-US" dirty="0" smtClean="0">
                <a:solidFill>
                  <a:schemeClr val="bg2">
                    <a:lumMod val="50000"/>
                  </a:schemeClr>
                </a:solidFill>
                <a:latin typeface="+mn-ea"/>
              </a:rPr>
              <a:t> </a:t>
            </a:r>
            <a:r>
              <a:rPr kumimoji="1" lang="en-US" altLang="zh-CN" dirty="0" smtClean="0">
                <a:solidFill>
                  <a:schemeClr val="bg2">
                    <a:lumMod val="50000"/>
                  </a:schemeClr>
                </a:solidFill>
                <a:latin typeface="+mn-ea"/>
              </a:rPr>
              <a:t>or</a:t>
            </a:r>
            <a:r>
              <a:rPr kumimoji="1" lang="zh-CN" altLang="en-US" dirty="0" smtClean="0">
                <a:solidFill>
                  <a:schemeClr val="bg2">
                    <a:lumMod val="50000"/>
                  </a:schemeClr>
                </a:solidFill>
                <a:latin typeface="+mn-ea"/>
              </a:rPr>
              <a:t> </a:t>
            </a:r>
            <a:r>
              <a:rPr kumimoji="1" lang="en-US" altLang="zh-CN" dirty="0" err="1" smtClean="0">
                <a:solidFill>
                  <a:schemeClr val="bg2">
                    <a:lumMod val="50000"/>
                  </a:schemeClr>
                </a:solidFill>
                <a:latin typeface="+mn-ea"/>
              </a:rPr>
              <a:t>Fasle</a:t>
            </a:r>
            <a:endParaRPr kumimoji="1" lang="en-US" altLang="zh-CN" dirty="0" smtClean="0">
              <a:solidFill>
                <a:schemeClr val="bg2">
                  <a:lumMod val="50000"/>
                </a:schemeClr>
              </a:solidFill>
              <a:latin typeface="+mn-ea"/>
            </a:endParaRPr>
          </a:p>
          <a:p>
            <a:pPr lvl="1">
              <a:spcAft>
                <a:spcPts val="600"/>
              </a:spcAft>
              <a:buFont typeface="Wingdings" charset="2"/>
              <a:buChar char="l"/>
            </a:pPr>
            <a:r>
              <a:rPr kumimoji="1" lang="zh-CN" altLang="en-US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 </a:t>
            </a:r>
            <a:r>
              <a:rPr kumimoji="1" lang="en-US" altLang="zh-CN" dirty="0" smtClean="0">
                <a:solidFill>
                  <a:schemeClr val="bg2">
                    <a:lumMod val="50000"/>
                  </a:schemeClr>
                </a:solidFill>
                <a:latin typeface="+mn-ea"/>
              </a:rPr>
              <a:t>L</a:t>
            </a:r>
            <a:r>
              <a:rPr kumimoji="1" lang="zh-CN" altLang="en-US" dirty="0" smtClean="0">
                <a:solidFill>
                  <a:schemeClr val="bg2">
                    <a:lumMod val="50000"/>
                  </a:schemeClr>
                </a:solidFill>
                <a:latin typeface="+mn-ea"/>
              </a:rPr>
              <a:t>：灰度图，单通道，用</a:t>
            </a:r>
            <a:r>
              <a:rPr kumimoji="1" lang="en-US" altLang="zh-CN" dirty="0" smtClean="0">
                <a:solidFill>
                  <a:schemeClr val="bg2">
                    <a:lumMod val="50000"/>
                  </a:schemeClr>
                </a:solidFill>
                <a:latin typeface="+mn-ea"/>
              </a:rPr>
              <a:t>0</a:t>
            </a:r>
            <a:r>
              <a:rPr kumimoji="1" lang="zh-CN" altLang="en-US" dirty="0" smtClean="0">
                <a:solidFill>
                  <a:schemeClr val="bg2">
                    <a:lumMod val="50000"/>
                  </a:schemeClr>
                </a:solidFill>
                <a:latin typeface="+mn-ea"/>
              </a:rPr>
              <a:t>～</a:t>
            </a:r>
            <a:r>
              <a:rPr kumimoji="1" lang="en-US" altLang="zh-CN" dirty="0" smtClean="0">
                <a:solidFill>
                  <a:schemeClr val="bg2">
                    <a:lumMod val="50000"/>
                  </a:schemeClr>
                </a:solidFill>
                <a:latin typeface="+mn-ea"/>
              </a:rPr>
              <a:t>255</a:t>
            </a:r>
            <a:r>
              <a:rPr kumimoji="1" lang="zh-CN" altLang="en-US" dirty="0" smtClean="0">
                <a:solidFill>
                  <a:schemeClr val="bg2">
                    <a:lumMod val="50000"/>
                  </a:schemeClr>
                </a:solidFill>
                <a:latin typeface="+mn-ea"/>
              </a:rPr>
              <a:t> 存储</a:t>
            </a:r>
            <a:endParaRPr kumimoji="1" lang="en-US" altLang="zh-CN" dirty="0" smtClean="0">
              <a:solidFill>
                <a:schemeClr val="bg2">
                  <a:lumMod val="50000"/>
                </a:schemeClr>
              </a:solidFill>
              <a:latin typeface="+mn-ea"/>
            </a:endParaRPr>
          </a:p>
          <a:p>
            <a:pPr lvl="1">
              <a:spcAft>
                <a:spcPts val="600"/>
              </a:spcAft>
              <a:buFont typeface="Wingdings" charset="2"/>
              <a:buChar char="l"/>
            </a:pPr>
            <a:r>
              <a:rPr kumimoji="1" lang="zh-CN" altLang="en-US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kumimoji="1" lang="en-US" altLang="zh-CN" dirty="0" smtClean="0">
                <a:solidFill>
                  <a:schemeClr val="bg2">
                    <a:lumMod val="50000"/>
                  </a:schemeClr>
                </a:solidFill>
              </a:rPr>
              <a:t>P</a:t>
            </a:r>
            <a:r>
              <a:rPr kumimoji="1" lang="zh-CN" altLang="en-US" dirty="0" smtClean="0">
                <a:solidFill>
                  <a:schemeClr val="bg2">
                    <a:lumMod val="50000"/>
                  </a:schemeClr>
                </a:solidFill>
              </a:rPr>
              <a:t>：使用调色板映射到其他模式</a:t>
            </a:r>
            <a:endParaRPr kumimoji="1" lang="en-US" altLang="zh-CN" dirty="0" smtClean="0">
              <a:solidFill>
                <a:schemeClr val="bg2">
                  <a:lumMod val="50000"/>
                </a:schemeClr>
              </a:solidFill>
            </a:endParaRPr>
          </a:p>
          <a:p>
            <a:pPr lvl="1">
              <a:spcAft>
                <a:spcPts val="600"/>
              </a:spcAft>
              <a:buFont typeface="Wingdings" charset="2"/>
              <a:buChar char="l"/>
            </a:pPr>
            <a:r>
              <a:rPr kumimoji="1" lang="zh-CN" altLang="en-US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kumimoji="1" lang="en-US" altLang="zh-CN" dirty="0" smtClean="0">
                <a:solidFill>
                  <a:schemeClr val="bg2">
                    <a:lumMod val="50000"/>
                  </a:schemeClr>
                </a:solidFill>
              </a:rPr>
              <a:t>RGB</a:t>
            </a:r>
            <a:r>
              <a:rPr kumimoji="1" lang="zh-CN" altLang="en-US" dirty="0" smtClean="0">
                <a:solidFill>
                  <a:schemeClr val="bg2">
                    <a:lumMod val="50000"/>
                  </a:schemeClr>
                </a:solidFill>
              </a:rPr>
              <a:t>：三通道，</a:t>
            </a:r>
            <a:r>
              <a:rPr kumimoji="1" lang="en-US" altLang="zh-CN" dirty="0" smtClean="0">
                <a:solidFill>
                  <a:schemeClr val="bg2">
                    <a:lumMod val="50000"/>
                  </a:schemeClr>
                </a:solidFill>
              </a:rPr>
              <a:t>0</a:t>
            </a:r>
            <a:r>
              <a:rPr kumimoji="1" lang="zh-CN" altLang="en-US" dirty="0" smtClean="0">
                <a:solidFill>
                  <a:schemeClr val="bg2">
                    <a:lumMod val="50000"/>
                  </a:schemeClr>
                </a:solidFill>
              </a:rPr>
              <a:t>～</a:t>
            </a:r>
            <a:r>
              <a:rPr kumimoji="1" lang="en-US" altLang="zh-CN" dirty="0" smtClean="0">
                <a:solidFill>
                  <a:schemeClr val="bg2">
                    <a:lumMod val="50000"/>
                  </a:schemeClr>
                </a:solidFill>
              </a:rPr>
              <a:t>255</a:t>
            </a:r>
            <a:r>
              <a:rPr kumimoji="1" lang="zh-CN" altLang="en-US" dirty="0" smtClean="0">
                <a:solidFill>
                  <a:schemeClr val="bg2">
                    <a:lumMod val="50000"/>
                  </a:schemeClr>
                </a:solidFill>
              </a:rPr>
              <a:t> 存储</a:t>
            </a:r>
            <a:endParaRPr kumimoji="1" lang="en-US" altLang="zh-CN" dirty="0" smtClean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4656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72812"/>
          </a:xfrm>
        </p:spPr>
        <p:txBody>
          <a:bodyPr>
            <a:normAutofit fontScale="90000"/>
          </a:bodyPr>
          <a:lstStyle/>
          <a:p>
            <a:r>
              <a:rPr kumimoji="1" lang="en-US" altLang="zh-CN" dirty="0" smtClean="0">
                <a:latin typeface="SimHei" charset="-122"/>
                <a:ea typeface="SimHei" charset="-122"/>
                <a:cs typeface="SimHei" charset="-122"/>
              </a:rPr>
              <a:t>Pillow</a:t>
            </a:r>
            <a:endParaRPr kumimoji="1" lang="zh-CN" altLang="en-US" dirty="0">
              <a:latin typeface="SimHei" charset="-122"/>
              <a:ea typeface="SimHei" charset="-122"/>
              <a:cs typeface="SimHei" charset="-122"/>
            </a:endParaRPr>
          </a:p>
        </p:txBody>
      </p:sp>
      <p:pic>
        <p:nvPicPr>
          <p:cNvPr id="3" name="内容占位符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959351"/>
            <a:ext cx="9123947" cy="5607426"/>
          </a:xfrm>
        </p:spPr>
      </p:pic>
    </p:spTree>
    <p:extLst>
      <p:ext uri="{BB962C8B-B14F-4D97-AF65-F5344CB8AC3E}">
        <p14:creationId xmlns:p14="http://schemas.microsoft.com/office/powerpoint/2010/main" val="175960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9906"/>
          </a:xfrm>
        </p:spPr>
        <p:txBody>
          <a:bodyPr>
            <a:normAutofit/>
          </a:bodyPr>
          <a:lstStyle/>
          <a:p>
            <a:r>
              <a:rPr kumimoji="1" lang="zh-CN" altLang="en-US" dirty="0" smtClean="0">
                <a:latin typeface="SimHei" charset="-122"/>
                <a:ea typeface="SimHei" charset="-122"/>
                <a:cs typeface="SimHei" charset="-122"/>
              </a:rPr>
              <a:t>使用</a:t>
            </a:r>
            <a:r>
              <a:rPr kumimoji="1" lang="en-US" altLang="zh-CN" dirty="0" smtClean="0">
                <a:latin typeface="SimHei" charset="-122"/>
                <a:ea typeface="SimHei" charset="-122"/>
                <a:cs typeface="SimHei" charset="-122"/>
              </a:rPr>
              <a:t>pillow</a:t>
            </a:r>
            <a:r>
              <a:rPr kumimoji="1" lang="zh-CN" altLang="en-US" dirty="0" smtClean="0">
                <a:latin typeface="SimHei" charset="-122"/>
                <a:ea typeface="SimHei" charset="-122"/>
                <a:cs typeface="SimHei" charset="-122"/>
              </a:rPr>
              <a:t>操作</a:t>
            </a:r>
            <a:r>
              <a:rPr kumimoji="1" lang="en-US" altLang="zh-CN" dirty="0" smtClean="0">
                <a:latin typeface="SimHei" charset="-122"/>
                <a:ea typeface="SimHei" charset="-122"/>
                <a:cs typeface="SimHei" charset="-122"/>
              </a:rPr>
              <a:t>mask</a:t>
            </a:r>
            <a:endParaRPr kumimoji="1" lang="zh-CN" altLang="en-US" dirty="0">
              <a:latin typeface="SimHei" charset="-122"/>
              <a:ea typeface="SimHei" charset="-122"/>
              <a:cs typeface="SimHei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3742" y="1588166"/>
            <a:ext cx="3897563" cy="483769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727" y="1588166"/>
            <a:ext cx="3870157" cy="4837696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26315" y="1764631"/>
            <a:ext cx="1851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将</a:t>
            </a:r>
            <a:r>
              <a:rPr kumimoji="1" lang="en-US" altLang="zh-CN" dirty="0" smtClean="0"/>
              <a:t>mask</a:t>
            </a:r>
            <a:r>
              <a:rPr kumimoji="1" lang="zh-CN" altLang="en-US" dirty="0" smtClean="0"/>
              <a:t>显示出来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79814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72885" y="2389868"/>
            <a:ext cx="10515600" cy="1325563"/>
          </a:xfrm>
        </p:spPr>
        <p:txBody>
          <a:bodyPr/>
          <a:lstStyle/>
          <a:p>
            <a:r>
              <a:rPr kumimoji="1" lang="zh-CN" altLang="en-US" b="1" dirty="0" smtClean="0">
                <a:latin typeface="SimHei" charset="-122"/>
                <a:ea typeface="SimHei" charset="-122"/>
                <a:cs typeface="SimHei" charset="-122"/>
              </a:rPr>
              <a:t>数据增强项目</a:t>
            </a:r>
            <a:endParaRPr kumimoji="1" lang="zh-CN" altLang="en-US" b="1" dirty="0">
              <a:latin typeface="SimHei" charset="-122"/>
              <a:ea typeface="SimHei" charset="-122"/>
              <a:cs typeface="Sim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74844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b="1" dirty="0">
                <a:latin typeface="SimHei" charset="-122"/>
                <a:ea typeface="SimHei" charset="-122"/>
                <a:cs typeface="SimHei" charset="-122"/>
              </a:rPr>
              <a:t>数据增强项目</a:t>
            </a:r>
            <a:endParaRPr kumimoji="1" lang="zh-CN" altLang="en-US" dirty="0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3" name="内容占位符 4"/>
          <p:cNvSpPr>
            <a:spLocks noGrp="1"/>
          </p:cNvSpPr>
          <p:nvPr>
            <p:ph idx="1"/>
          </p:nvPr>
        </p:nvSpPr>
        <p:spPr>
          <a:xfrm>
            <a:off x="838200" y="1690689"/>
            <a:ext cx="10515600" cy="448552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buFont typeface="Wingdings" charset="2"/>
              <a:buChar char="l"/>
            </a:pPr>
            <a:r>
              <a:rPr kumimoji="1" lang="zh-CN" altLang="en-US" dirty="0" smtClean="0">
                <a:solidFill>
                  <a:schemeClr val="bg2">
                    <a:lumMod val="50000"/>
                  </a:schemeClr>
                </a:solidFill>
              </a:rPr>
              <a:t> 用</a:t>
            </a:r>
            <a:r>
              <a:rPr kumimoji="1" lang="en-US" altLang="zh-CN" dirty="0" smtClean="0">
                <a:solidFill>
                  <a:schemeClr val="bg2">
                    <a:lumMod val="50000"/>
                  </a:schemeClr>
                </a:solidFill>
              </a:rPr>
              <a:t>python</a:t>
            </a:r>
            <a:r>
              <a:rPr kumimoji="1" lang="zh-CN" altLang="en-US" dirty="0" smtClean="0">
                <a:solidFill>
                  <a:schemeClr val="bg2">
                    <a:lumMod val="50000"/>
                  </a:schemeClr>
                </a:solidFill>
              </a:rPr>
              <a:t>编写一个数据增强的工具</a:t>
            </a:r>
            <a:endParaRPr kumimoji="1" lang="en-US" altLang="zh-CN" dirty="0" smtClean="0">
              <a:solidFill>
                <a:schemeClr val="bg2">
                  <a:lumMod val="50000"/>
                </a:schemeClr>
              </a:solidFill>
            </a:endParaRPr>
          </a:p>
          <a:p>
            <a:pPr>
              <a:spcAft>
                <a:spcPts val="600"/>
              </a:spcAft>
              <a:buFont typeface="Wingdings" charset="2"/>
              <a:buChar char="l"/>
            </a:pPr>
            <a:r>
              <a:rPr kumimoji="1" lang="zh-CN" altLang="en-US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kumimoji="1" lang="zh-CN" altLang="en-US" dirty="0" smtClean="0">
                <a:solidFill>
                  <a:schemeClr val="bg2">
                    <a:lumMod val="50000"/>
                  </a:schemeClr>
                </a:solidFill>
              </a:rPr>
              <a:t>需求：</a:t>
            </a:r>
            <a:endParaRPr kumimoji="1" lang="en-US" altLang="zh-CN" dirty="0" smtClean="0">
              <a:solidFill>
                <a:schemeClr val="bg2">
                  <a:lumMod val="50000"/>
                </a:schemeClr>
              </a:solidFill>
            </a:endParaRPr>
          </a:p>
          <a:p>
            <a:pPr lvl="1">
              <a:spcAft>
                <a:spcPts val="600"/>
              </a:spcAft>
              <a:buFont typeface="Wingdings" charset="2"/>
              <a:buChar char="l"/>
            </a:pPr>
            <a:r>
              <a:rPr kumimoji="1" lang="zh-CN" altLang="en-US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kumimoji="1" lang="zh-CN" altLang="en-US" dirty="0" smtClean="0">
                <a:solidFill>
                  <a:schemeClr val="bg2">
                    <a:lumMod val="50000"/>
                  </a:schemeClr>
                </a:solidFill>
              </a:rPr>
              <a:t>可以指定增强源数据的百分比</a:t>
            </a:r>
            <a:endParaRPr kumimoji="1" lang="en-US" altLang="zh-CN" dirty="0" smtClean="0">
              <a:solidFill>
                <a:schemeClr val="bg2">
                  <a:lumMod val="50000"/>
                </a:schemeClr>
              </a:solidFill>
            </a:endParaRPr>
          </a:p>
          <a:p>
            <a:pPr lvl="1">
              <a:spcAft>
                <a:spcPts val="600"/>
              </a:spcAft>
              <a:buFont typeface="Wingdings" charset="2"/>
              <a:buChar char="l"/>
            </a:pPr>
            <a:r>
              <a:rPr kumimoji="1" lang="zh-CN" altLang="en-US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kumimoji="1" lang="zh-CN" altLang="en-US" dirty="0" smtClean="0">
                <a:solidFill>
                  <a:schemeClr val="bg2">
                    <a:lumMod val="50000"/>
                  </a:schemeClr>
                </a:solidFill>
              </a:rPr>
              <a:t>将增强后的数据输出到指定文件夹</a:t>
            </a:r>
            <a:endParaRPr kumimoji="1" lang="en-US" altLang="zh-CN" dirty="0" smtClean="0">
              <a:solidFill>
                <a:schemeClr val="bg2">
                  <a:lumMod val="50000"/>
                </a:schemeClr>
              </a:solidFill>
            </a:endParaRPr>
          </a:p>
          <a:p>
            <a:pPr lvl="1">
              <a:spcAft>
                <a:spcPts val="600"/>
              </a:spcAft>
              <a:buFont typeface="Wingdings" charset="2"/>
              <a:buChar char="l"/>
            </a:pPr>
            <a:r>
              <a:rPr kumimoji="1" lang="zh-CN" altLang="en-US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kumimoji="1" lang="zh-CN" altLang="en-US" dirty="0" smtClean="0">
                <a:solidFill>
                  <a:schemeClr val="bg2">
                    <a:lumMod val="50000"/>
                  </a:schemeClr>
                </a:solidFill>
              </a:rPr>
              <a:t>提供按百分比</a:t>
            </a:r>
            <a:r>
              <a:rPr kumimoji="1" lang="en-US" altLang="zh-CN" dirty="0" smtClean="0">
                <a:solidFill>
                  <a:schemeClr val="bg2">
                    <a:lumMod val="50000"/>
                  </a:schemeClr>
                </a:solidFill>
              </a:rPr>
              <a:t>crop</a:t>
            </a:r>
            <a:r>
              <a:rPr kumimoji="1" lang="zh-CN" altLang="en-US" dirty="0" smtClean="0">
                <a:solidFill>
                  <a:schemeClr val="bg2">
                    <a:lumMod val="50000"/>
                  </a:schemeClr>
                </a:solidFill>
              </a:rPr>
              <a:t>、</a:t>
            </a:r>
            <a:r>
              <a:rPr kumimoji="1" lang="en-US" altLang="zh-CN" dirty="0" smtClean="0">
                <a:solidFill>
                  <a:schemeClr val="bg2">
                    <a:lumMod val="50000"/>
                  </a:schemeClr>
                </a:solidFill>
              </a:rPr>
              <a:t>mirror</a:t>
            </a:r>
            <a:r>
              <a:rPr kumimoji="1" lang="zh-CN" altLang="en-US" dirty="0" smtClean="0">
                <a:solidFill>
                  <a:schemeClr val="bg2">
                    <a:lumMod val="50000"/>
                  </a:schemeClr>
                </a:solidFill>
              </a:rPr>
              <a:t>、</a:t>
            </a:r>
            <a:r>
              <a:rPr kumimoji="1" lang="en-US" altLang="zh-CN" dirty="0" smtClean="0">
                <a:solidFill>
                  <a:schemeClr val="bg2">
                    <a:lumMod val="50000"/>
                  </a:schemeClr>
                </a:solidFill>
              </a:rPr>
              <a:t>blur</a:t>
            </a:r>
            <a:r>
              <a:rPr kumimoji="1" lang="zh-CN" altLang="en-US" dirty="0" smtClean="0">
                <a:solidFill>
                  <a:schemeClr val="bg2">
                    <a:lumMod val="50000"/>
                  </a:schemeClr>
                </a:solidFill>
              </a:rPr>
              <a:t>、边缘强化、旋转的增强功能</a:t>
            </a:r>
            <a:endParaRPr kumimoji="1" lang="en-US" altLang="zh-CN" dirty="0" smtClean="0">
              <a:solidFill>
                <a:schemeClr val="bg2">
                  <a:lumMod val="50000"/>
                </a:schemeClr>
              </a:solidFill>
            </a:endParaRPr>
          </a:p>
          <a:p>
            <a:pPr lvl="1">
              <a:spcAft>
                <a:spcPts val="600"/>
              </a:spcAft>
              <a:buFont typeface="Wingdings" charset="2"/>
              <a:buChar char="l"/>
            </a:pPr>
            <a:r>
              <a:rPr kumimoji="1" lang="en-US" altLang="zh-CN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kumimoji="1" lang="zh-CN" altLang="en-US" dirty="0" smtClean="0">
                <a:solidFill>
                  <a:schemeClr val="bg2">
                    <a:lumMod val="50000"/>
                  </a:schemeClr>
                </a:solidFill>
              </a:rPr>
              <a:t>遵守</a:t>
            </a:r>
            <a:r>
              <a:rPr kumimoji="1" lang="en-US" altLang="zh-CN" dirty="0" smtClean="0">
                <a:solidFill>
                  <a:schemeClr val="bg2">
                    <a:lumMod val="50000"/>
                  </a:schemeClr>
                </a:solidFill>
              </a:rPr>
              <a:t>PEP8</a:t>
            </a:r>
            <a:r>
              <a:rPr kumimoji="1" lang="zh-CN" altLang="en-US" dirty="0" smtClean="0">
                <a:solidFill>
                  <a:schemeClr val="bg2">
                    <a:lumMod val="50000"/>
                  </a:schemeClr>
                </a:solidFill>
              </a:rPr>
              <a:t>代码规范</a:t>
            </a:r>
            <a:endParaRPr kumimoji="1" lang="en-US" altLang="zh-CN" dirty="0" smtClean="0">
              <a:solidFill>
                <a:schemeClr val="bg2">
                  <a:lumMod val="50000"/>
                </a:schemeClr>
              </a:solidFill>
            </a:endParaRPr>
          </a:p>
          <a:p>
            <a:pPr lvl="1">
              <a:spcAft>
                <a:spcPts val="600"/>
              </a:spcAft>
              <a:buFont typeface="Wingdings" charset="2"/>
              <a:buChar char="l"/>
            </a:pPr>
            <a:r>
              <a:rPr kumimoji="1" lang="zh-CN" altLang="en-US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kumimoji="1" lang="zh-CN" altLang="en-US" smtClean="0">
                <a:solidFill>
                  <a:schemeClr val="bg2">
                    <a:lumMod val="50000"/>
                  </a:schemeClr>
                </a:solidFill>
              </a:rPr>
              <a:t>写注释</a:t>
            </a:r>
            <a:endParaRPr kumimoji="1" lang="en-US" altLang="zh-CN" dirty="0" smtClean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1202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72885" y="2389868"/>
            <a:ext cx="10515600" cy="1325563"/>
          </a:xfrm>
        </p:spPr>
        <p:txBody>
          <a:bodyPr/>
          <a:lstStyle/>
          <a:p>
            <a:r>
              <a:rPr kumimoji="1" lang="en-US" altLang="zh-CN" b="1" dirty="0" err="1" smtClean="0">
                <a:latin typeface="SimHei" charset="-122"/>
                <a:ea typeface="SimHei" charset="-122"/>
                <a:cs typeface="SimHei" charset="-122"/>
              </a:rPr>
              <a:t>Matplotlib</a:t>
            </a:r>
            <a:endParaRPr kumimoji="1" lang="zh-CN" altLang="en-US" b="1" dirty="0">
              <a:latin typeface="SimHei" charset="-122"/>
              <a:ea typeface="SimHei" charset="-122"/>
              <a:cs typeface="Sim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9472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b="1" dirty="0" err="1" smtClean="0">
                <a:latin typeface="SimHei" charset="-122"/>
                <a:ea typeface="SimHei" charset="-122"/>
                <a:cs typeface="SimHei" charset="-122"/>
              </a:rPr>
              <a:t>matplotlib</a:t>
            </a:r>
            <a:endParaRPr kumimoji="1" lang="zh-CN" altLang="en-US" dirty="0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3" name="内容占位符 4"/>
          <p:cNvSpPr>
            <a:spLocks noGrp="1"/>
          </p:cNvSpPr>
          <p:nvPr>
            <p:ph idx="1"/>
          </p:nvPr>
        </p:nvSpPr>
        <p:spPr>
          <a:xfrm>
            <a:off x="838200" y="1690689"/>
            <a:ext cx="10515600" cy="2400048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buFont typeface="Wingdings" charset="2"/>
              <a:buChar char="l"/>
            </a:pPr>
            <a:r>
              <a:rPr kumimoji="1" lang="zh-CN" altLang="en-US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kumimoji="1" lang="en-US" altLang="zh-CN" dirty="0" smtClean="0">
                <a:solidFill>
                  <a:schemeClr val="bg2">
                    <a:lumMod val="50000"/>
                  </a:schemeClr>
                </a:solidFill>
              </a:rPr>
              <a:t>python</a:t>
            </a:r>
            <a:r>
              <a:rPr kumimoji="1" lang="zh-CN" altLang="en-US" dirty="0" smtClean="0">
                <a:solidFill>
                  <a:schemeClr val="bg2">
                    <a:lumMod val="50000"/>
                  </a:schemeClr>
                </a:solidFill>
              </a:rPr>
              <a:t>中一个重要的绘图工具，包括了散点图、柱状图、箱图等各种图形</a:t>
            </a:r>
            <a:endParaRPr kumimoji="1" lang="en-US" altLang="zh-CN" dirty="0" smtClean="0">
              <a:solidFill>
                <a:schemeClr val="bg2">
                  <a:lumMod val="50000"/>
                </a:schemeClr>
              </a:solidFill>
            </a:endParaRPr>
          </a:p>
          <a:p>
            <a:pPr>
              <a:spcAft>
                <a:spcPts val="600"/>
              </a:spcAft>
              <a:buFont typeface="Wingdings" charset="2"/>
              <a:buChar char="l"/>
            </a:pPr>
            <a:r>
              <a:rPr kumimoji="1" lang="zh-CN" altLang="en-US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kumimoji="1" lang="zh-CN" altLang="en-US" dirty="0" smtClean="0">
                <a:solidFill>
                  <a:schemeClr val="bg2">
                    <a:lumMod val="50000"/>
                  </a:schemeClr>
                </a:solidFill>
              </a:rPr>
              <a:t>可以在</a:t>
            </a:r>
            <a:r>
              <a:rPr kumimoji="1" lang="en-US" altLang="zh-CN" dirty="0" smtClean="0">
                <a:solidFill>
                  <a:schemeClr val="bg2">
                    <a:lumMod val="50000"/>
                  </a:schemeClr>
                </a:solidFill>
              </a:rPr>
              <a:t>python</a:t>
            </a:r>
            <a:r>
              <a:rPr kumimoji="1" lang="zh-CN" altLang="en-US" dirty="0" smtClean="0">
                <a:solidFill>
                  <a:schemeClr val="bg2">
                    <a:lumMod val="50000"/>
                  </a:schemeClr>
                </a:solidFill>
              </a:rPr>
              <a:t>与</a:t>
            </a:r>
            <a:r>
              <a:rPr kumimoji="1" lang="en-US" altLang="zh-CN" dirty="0" err="1" smtClean="0">
                <a:solidFill>
                  <a:schemeClr val="bg2">
                    <a:lumMod val="50000"/>
                  </a:schemeClr>
                </a:solidFill>
              </a:rPr>
              <a:t>jupyter</a:t>
            </a:r>
            <a:r>
              <a:rPr kumimoji="1" lang="zh-CN" altLang="en-US" dirty="0" smtClean="0">
                <a:solidFill>
                  <a:schemeClr val="bg2">
                    <a:lumMod val="50000"/>
                  </a:schemeClr>
                </a:solidFill>
              </a:rPr>
              <a:t> 中使用</a:t>
            </a:r>
            <a:endParaRPr kumimoji="1" lang="en-US" altLang="zh-CN" dirty="0" smtClean="0">
              <a:solidFill>
                <a:schemeClr val="bg2">
                  <a:lumMod val="50000"/>
                </a:schemeClr>
              </a:solidFill>
            </a:endParaRPr>
          </a:p>
          <a:p>
            <a:pPr>
              <a:spcAft>
                <a:spcPts val="600"/>
              </a:spcAft>
              <a:buFont typeface="Wingdings" charset="2"/>
              <a:buChar char="l"/>
            </a:pPr>
            <a:r>
              <a:rPr lang="zh-CN" altLang="en-US" dirty="0" smtClean="0">
                <a:hlinkClick r:id="rId2"/>
              </a:rPr>
              <a:t> </a:t>
            </a:r>
            <a:r>
              <a:rPr lang="en-US" altLang="zh-CN" dirty="0" smtClean="0">
                <a:hlinkClick r:id="rId2"/>
              </a:rPr>
              <a:t>https</a:t>
            </a:r>
            <a:r>
              <a:rPr lang="en-US" altLang="zh-CN" dirty="0">
                <a:hlinkClick r:id="rId2"/>
              </a:rPr>
              <a:t>://matplotlib.org/index.html</a:t>
            </a:r>
            <a:endParaRPr kumimoji="1" lang="en-US" altLang="zh-CN" dirty="0" smtClean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2653" y="4090737"/>
            <a:ext cx="5458326" cy="2207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701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33233"/>
          </a:xfrm>
        </p:spPr>
        <p:txBody>
          <a:bodyPr>
            <a:normAutofit fontScale="90000"/>
          </a:bodyPr>
          <a:lstStyle/>
          <a:p>
            <a:r>
              <a:rPr kumimoji="1" lang="en-US" altLang="zh-CN" b="1" dirty="0" err="1" smtClean="0">
                <a:latin typeface="SimHei" charset="-122"/>
                <a:ea typeface="SimHei" charset="-122"/>
                <a:cs typeface="SimHei" charset="-122"/>
              </a:rPr>
              <a:t>matplotlib</a:t>
            </a:r>
            <a:endParaRPr kumimoji="1" lang="zh-CN" altLang="en-US" dirty="0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3" name="内容占位符 4"/>
          <p:cNvSpPr>
            <a:spLocks noGrp="1"/>
          </p:cNvSpPr>
          <p:nvPr>
            <p:ph idx="1"/>
          </p:nvPr>
        </p:nvSpPr>
        <p:spPr>
          <a:xfrm>
            <a:off x="838200" y="930442"/>
            <a:ext cx="10515600" cy="426869"/>
          </a:xfrm>
        </p:spPr>
        <p:txBody>
          <a:bodyPr>
            <a:normAutofit fontScale="92500" lnSpcReduction="10000"/>
          </a:bodyPr>
          <a:lstStyle/>
          <a:p>
            <a:pPr>
              <a:spcAft>
                <a:spcPts val="600"/>
              </a:spcAft>
              <a:buFont typeface="Wingdings" charset="2"/>
              <a:buChar char="l"/>
            </a:pPr>
            <a:r>
              <a:rPr kumimoji="1" lang="zh-CN" altLang="en-US" dirty="0" smtClean="0">
                <a:solidFill>
                  <a:schemeClr val="bg2">
                    <a:lumMod val="50000"/>
                  </a:schemeClr>
                </a:solidFill>
              </a:rPr>
              <a:t> 简单绘制</a:t>
            </a:r>
            <a:r>
              <a:rPr kumimoji="1" lang="zh-CN" altLang="en-US" smtClean="0">
                <a:solidFill>
                  <a:schemeClr val="bg2">
                    <a:lumMod val="50000"/>
                  </a:schemeClr>
                </a:solidFill>
              </a:rPr>
              <a:t>一张图片</a:t>
            </a:r>
            <a:endParaRPr kumimoji="1" lang="en-US" altLang="zh-CN" dirty="0" smtClean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504" y="1389395"/>
            <a:ext cx="10409137" cy="4883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96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33233"/>
          </a:xfrm>
        </p:spPr>
        <p:txBody>
          <a:bodyPr>
            <a:normAutofit fontScale="90000"/>
          </a:bodyPr>
          <a:lstStyle/>
          <a:p>
            <a:r>
              <a:rPr kumimoji="1" lang="en-US" altLang="zh-CN" b="1" dirty="0" err="1" smtClean="0">
                <a:latin typeface="SimHei" charset="-122"/>
                <a:ea typeface="SimHei" charset="-122"/>
                <a:cs typeface="SimHei" charset="-122"/>
              </a:rPr>
              <a:t>matplotlib</a:t>
            </a:r>
            <a:endParaRPr kumimoji="1" lang="zh-CN" altLang="en-US" dirty="0">
              <a:latin typeface="SimHei" charset="-122"/>
              <a:ea typeface="SimHei" charset="-122"/>
              <a:cs typeface="SimHei" charset="-122"/>
            </a:endParaRPr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199983"/>
            <a:ext cx="10808570" cy="4719554"/>
          </a:xfrm>
        </p:spPr>
      </p:pic>
    </p:spTree>
    <p:extLst>
      <p:ext uri="{BB962C8B-B14F-4D97-AF65-F5344CB8AC3E}">
        <p14:creationId xmlns:p14="http://schemas.microsoft.com/office/powerpoint/2010/main" val="346729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33233"/>
          </a:xfrm>
        </p:spPr>
        <p:txBody>
          <a:bodyPr>
            <a:normAutofit fontScale="90000"/>
          </a:bodyPr>
          <a:lstStyle/>
          <a:p>
            <a:r>
              <a:rPr kumimoji="1" lang="en-US" altLang="zh-CN" b="1" dirty="0" err="1" smtClean="0">
                <a:latin typeface="SimHei" charset="-122"/>
                <a:ea typeface="SimHei" charset="-122"/>
                <a:cs typeface="SimHei" charset="-122"/>
              </a:rPr>
              <a:t>matplotlib</a:t>
            </a:r>
            <a:endParaRPr kumimoji="1" lang="zh-CN" altLang="en-US" dirty="0">
              <a:latin typeface="SimHei" charset="-122"/>
              <a:ea typeface="SimHei" charset="-122"/>
              <a:cs typeface="SimHei" charset="-122"/>
            </a:endParaRPr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199983"/>
            <a:ext cx="10808570" cy="4719554"/>
          </a:xfrm>
        </p:spPr>
      </p:pic>
    </p:spTree>
    <p:extLst>
      <p:ext uri="{BB962C8B-B14F-4D97-AF65-F5344CB8AC3E}">
        <p14:creationId xmlns:p14="http://schemas.microsoft.com/office/powerpoint/2010/main" val="1932495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 smtClean="0">
                <a:latin typeface="SimHei" charset="-122"/>
                <a:ea typeface="SimHei" charset="-122"/>
                <a:cs typeface="SimHei" charset="-122"/>
              </a:rPr>
              <a:t>NumPy</a:t>
            </a:r>
            <a:endParaRPr kumimoji="1" lang="zh-CN" altLang="en-US" dirty="0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15006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buFont typeface="Wingdings" charset="2"/>
              <a:buChar char="l"/>
            </a:pPr>
            <a:r>
              <a:rPr kumimoji="1" lang="zh-CN" altLang="en-US" sz="2400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kumimoji="1" lang="en-US" altLang="zh-CN" sz="2400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kumimoji="1" lang="en-US" altLang="zh-CN" sz="2400" dirty="0" err="1" smtClean="0">
                <a:solidFill>
                  <a:schemeClr val="bg2">
                    <a:lumMod val="50000"/>
                  </a:schemeClr>
                </a:solidFill>
              </a:rPr>
              <a:t>NumPy</a:t>
            </a:r>
            <a:r>
              <a:rPr kumimoji="1" lang="en-US" altLang="zh-CN" sz="2400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kumimoji="1" lang="zh-CN" altLang="en-US" sz="2400" dirty="0" smtClean="0">
                <a:solidFill>
                  <a:schemeClr val="bg2">
                    <a:lumMod val="50000"/>
                  </a:schemeClr>
                </a:solidFill>
              </a:rPr>
              <a:t>来源于</a:t>
            </a:r>
            <a:r>
              <a:rPr lang="en-US" altLang="zh-CN" sz="2400" dirty="0" smtClean="0">
                <a:solidFill>
                  <a:schemeClr val="bg2">
                    <a:lumMod val="50000"/>
                  </a:schemeClr>
                </a:solidFill>
              </a:rPr>
              <a:t>Numerical</a:t>
            </a:r>
            <a:r>
              <a:rPr lang="zh-CN" altLang="en-US" sz="2400" dirty="0" smtClean="0">
                <a:solidFill>
                  <a:schemeClr val="bg2">
                    <a:lumMod val="50000"/>
                  </a:schemeClr>
                </a:solidFill>
              </a:rPr>
              <a:t> 与</a:t>
            </a:r>
            <a:r>
              <a:rPr lang="en-US" altLang="zh-CN" sz="2400" dirty="0" smtClean="0">
                <a:solidFill>
                  <a:schemeClr val="bg2">
                    <a:lumMod val="50000"/>
                  </a:schemeClr>
                </a:solidFill>
              </a:rPr>
              <a:t>Python</a:t>
            </a:r>
            <a:r>
              <a:rPr lang="zh-CN" altLang="en-US" sz="2400" dirty="0" smtClean="0">
                <a:solidFill>
                  <a:schemeClr val="bg2">
                    <a:lumMod val="50000"/>
                  </a:schemeClr>
                </a:solidFill>
              </a:rPr>
              <a:t> 两个单词</a:t>
            </a:r>
            <a:endParaRPr lang="en-US" altLang="zh-CN" sz="2400" dirty="0" smtClean="0">
              <a:solidFill>
                <a:schemeClr val="bg2">
                  <a:lumMod val="50000"/>
                </a:schemeClr>
              </a:solidFill>
            </a:endParaRPr>
          </a:p>
          <a:p>
            <a:pPr>
              <a:spcAft>
                <a:spcPts val="600"/>
              </a:spcAft>
              <a:buFont typeface="Wingdings" charset="2"/>
              <a:buChar char="l"/>
            </a:pPr>
            <a:r>
              <a:rPr lang="zh-CN" altLang="en-US" sz="24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zh-CN" altLang="en-US" sz="2400" dirty="0" smtClean="0">
                <a:solidFill>
                  <a:schemeClr val="bg2">
                    <a:lumMod val="50000"/>
                  </a:schemeClr>
                </a:solidFill>
              </a:rPr>
              <a:t>是</a:t>
            </a:r>
            <a:r>
              <a:rPr lang="en-US" altLang="zh-CN" sz="2400" dirty="0" smtClean="0">
                <a:solidFill>
                  <a:schemeClr val="bg2">
                    <a:lumMod val="50000"/>
                  </a:schemeClr>
                </a:solidFill>
              </a:rPr>
              <a:t>Python</a:t>
            </a:r>
            <a:r>
              <a:rPr lang="zh-CN" altLang="en-US" sz="2400" dirty="0" smtClean="0">
                <a:solidFill>
                  <a:schemeClr val="bg2">
                    <a:lumMod val="50000"/>
                  </a:schemeClr>
                </a:solidFill>
              </a:rPr>
              <a:t>中一个运行速度非常快的数学库，底层由</a:t>
            </a:r>
            <a:r>
              <a:rPr lang="en-US" altLang="zh-CN" sz="2400" dirty="0" smtClean="0">
                <a:solidFill>
                  <a:schemeClr val="bg2">
                    <a:lumMod val="50000"/>
                  </a:schemeClr>
                </a:solidFill>
              </a:rPr>
              <a:t>C</a:t>
            </a:r>
            <a:r>
              <a:rPr lang="zh-CN" altLang="en-US" sz="2400" dirty="0" smtClean="0">
                <a:solidFill>
                  <a:schemeClr val="bg2">
                    <a:lumMod val="50000"/>
                  </a:schemeClr>
                </a:solidFill>
              </a:rPr>
              <a:t>编写</a:t>
            </a:r>
            <a:endParaRPr lang="en-US" altLang="zh-CN" sz="2400" dirty="0" smtClean="0">
              <a:solidFill>
                <a:schemeClr val="bg2">
                  <a:lumMod val="50000"/>
                </a:schemeClr>
              </a:solidFill>
            </a:endParaRPr>
          </a:p>
          <a:p>
            <a:pPr>
              <a:spcAft>
                <a:spcPts val="600"/>
              </a:spcAft>
              <a:buFont typeface="Wingdings" charset="2"/>
              <a:buChar char="l"/>
            </a:pPr>
            <a:r>
              <a:rPr kumimoji="1" lang="zh-CN" altLang="en-US" sz="2400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kumimoji="1" lang="en-US" altLang="zh-CN" sz="2400" dirty="0" err="1" smtClean="0">
                <a:solidFill>
                  <a:schemeClr val="bg2">
                    <a:lumMod val="50000"/>
                  </a:schemeClr>
                </a:solidFill>
              </a:rPr>
              <a:t>numpy</a:t>
            </a:r>
            <a:r>
              <a:rPr kumimoji="1" lang="zh-CN" altLang="en-US" sz="2400" dirty="0" smtClean="0">
                <a:solidFill>
                  <a:schemeClr val="bg2">
                    <a:lumMod val="50000"/>
                  </a:schemeClr>
                </a:solidFill>
              </a:rPr>
              <a:t>包的核心是</a:t>
            </a:r>
            <a:r>
              <a:rPr kumimoji="1" lang="en-US" altLang="zh-CN" sz="2400" dirty="0" err="1" smtClean="0">
                <a:solidFill>
                  <a:schemeClr val="bg2">
                    <a:lumMod val="50000"/>
                  </a:schemeClr>
                </a:solidFill>
              </a:rPr>
              <a:t>ndarry</a:t>
            </a:r>
            <a:r>
              <a:rPr kumimoji="1" lang="zh-CN" altLang="en-US" sz="2400" dirty="0" smtClean="0">
                <a:solidFill>
                  <a:schemeClr val="bg2">
                    <a:lumMod val="50000"/>
                  </a:schemeClr>
                </a:solidFill>
              </a:rPr>
              <a:t>对象</a:t>
            </a:r>
            <a:endParaRPr kumimoji="1" lang="en-US" altLang="zh-CN" sz="2000" dirty="0">
              <a:solidFill>
                <a:schemeClr val="bg2">
                  <a:lumMod val="50000"/>
                </a:schemeClr>
              </a:solidFill>
            </a:endParaRPr>
          </a:p>
          <a:p>
            <a:pPr>
              <a:spcAft>
                <a:spcPts val="600"/>
              </a:spcAft>
              <a:buFont typeface="Wingdings" charset="2"/>
              <a:buChar char="l"/>
            </a:pPr>
            <a:r>
              <a:rPr kumimoji="1" lang="zh-CN" altLang="en-US" sz="2000" dirty="0" smtClean="0">
                <a:solidFill>
                  <a:schemeClr val="bg2">
                    <a:lumMod val="50000"/>
                  </a:schemeClr>
                </a:solidFill>
              </a:rPr>
              <a:t> 广泛应用于：</a:t>
            </a:r>
            <a:endParaRPr kumimoji="1" lang="en-US" altLang="zh-CN" sz="2000" dirty="0" smtClean="0">
              <a:solidFill>
                <a:schemeClr val="bg2">
                  <a:lumMod val="50000"/>
                </a:schemeClr>
              </a:solidFill>
            </a:endParaRPr>
          </a:p>
          <a:p>
            <a:pPr lvl="1">
              <a:spcAft>
                <a:spcPts val="600"/>
              </a:spcAft>
              <a:buFont typeface="Wingdings" charset="2"/>
              <a:buChar char="l"/>
            </a:pPr>
            <a:r>
              <a:rPr kumimoji="1" lang="zh-CN" altLang="en-US" sz="2000" dirty="0" smtClean="0">
                <a:solidFill>
                  <a:schemeClr val="bg2">
                    <a:lumMod val="50000"/>
                  </a:schemeClr>
                </a:solidFill>
              </a:rPr>
              <a:t> 机器学习</a:t>
            </a:r>
            <a:r>
              <a:rPr kumimoji="1" lang="en-US" altLang="zh-CN" sz="2000" dirty="0" smtClean="0">
                <a:solidFill>
                  <a:schemeClr val="bg2">
                    <a:lumMod val="50000"/>
                  </a:schemeClr>
                </a:solidFill>
              </a:rPr>
              <a:t>/</a:t>
            </a:r>
            <a:r>
              <a:rPr kumimoji="1" lang="zh-CN" altLang="en-US" sz="2000" dirty="0" smtClean="0">
                <a:solidFill>
                  <a:schemeClr val="bg2">
                    <a:lumMod val="50000"/>
                  </a:schemeClr>
                </a:solidFill>
              </a:rPr>
              <a:t>深度学习</a:t>
            </a:r>
            <a:endParaRPr kumimoji="1" lang="en-US" altLang="zh-CN" sz="2000" dirty="0" smtClean="0">
              <a:solidFill>
                <a:schemeClr val="bg2">
                  <a:lumMod val="50000"/>
                </a:schemeClr>
              </a:solidFill>
            </a:endParaRPr>
          </a:p>
          <a:p>
            <a:pPr lvl="1">
              <a:spcAft>
                <a:spcPts val="600"/>
              </a:spcAft>
              <a:buFont typeface="Wingdings" charset="2"/>
              <a:buChar char="l"/>
            </a:pPr>
            <a:r>
              <a:rPr kumimoji="1" lang="zh-CN" altLang="en-US" sz="20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kumimoji="1" lang="zh-CN" altLang="en-US" sz="2000" dirty="0" smtClean="0">
                <a:solidFill>
                  <a:schemeClr val="bg2">
                    <a:lumMod val="50000"/>
                  </a:schemeClr>
                </a:solidFill>
              </a:rPr>
              <a:t>图像处理</a:t>
            </a:r>
            <a:endParaRPr kumimoji="1" lang="en-US" altLang="zh-CN" sz="2000" dirty="0" smtClean="0">
              <a:solidFill>
                <a:schemeClr val="bg2">
                  <a:lumMod val="50000"/>
                </a:schemeClr>
              </a:solidFill>
            </a:endParaRPr>
          </a:p>
          <a:p>
            <a:pPr lvl="1">
              <a:spcAft>
                <a:spcPts val="600"/>
              </a:spcAft>
              <a:buFont typeface="Wingdings" charset="2"/>
              <a:buChar char="l"/>
            </a:pPr>
            <a:r>
              <a:rPr kumimoji="1" lang="zh-CN" altLang="en-US" sz="20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kumimoji="1" lang="zh-CN" altLang="en-US" sz="2000" dirty="0" smtClean="0">
                <a:solidFill>
                  <a:schemeClr val="bg2">
                    <a:lumMod val="50000"/>
                  </a:schemeClr>
                </a:solidFill>
              </a:rPr>
              <a:t>数学任务</a:t>
            </a:r>
            <a:endParaRPr kumimoji="1" lang="en-US" altLang="zh-CN" sz="2000" dirty="0" smtClean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5213685"/>
            <a:ext cx="28194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492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709863" y="397211"/>
            <a:ext cx="10515600" cy="436980"/>
          </a:xfrm>
        </p:spPr>
        <p:txBody>
          <a:bodyPr>
            <a:normAutofit fontScale="90000"/>
          </a:bodyPr>
          <a:lstStyle/>
          <a:p>
            <a:r>
              <a:rPr kumimoji="1" lang="en-US" altLang="zh-CN" b="1" dirty="0" err="1" smtClean="0">
                <a:latin typeface="SimHei" charset="-122"/>
                <a:ea typeface="SimHei" charset="-122"/>
                <a:cs typeface="SimHei" charset="-122"/>
              </a:rPr>
              <a:t>matplotlib</a:t>
            </a:r>
            <a:endParaRPr kumimoji="1" lang="zh-CN" altLang="en-US" dirty="0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3" name="内容占位符 4"/>
          <p:cNvSpPr>
            <a:spLocks noGrp="1"/>
          </p:cNvSpPr>
          <p:nvPr>
            <p:ph idx="1"/>
          </p:nvPr>
        </p:nvSpPr>
        <p:spPr>
          <a:xfrm>
            <a:off x="709863" y="1032963"/>
            <a:ext cx="10515600" cy="924174"/>
          </a:xfrm>
        </p:spPr>
        <p:txBody>
          <a:bodyPr>
            <a:normAutofit fontScale="85000" lnSpcReduction="20000"/>
          </a:bodyPr>
          <a:lstStyle/>
          <a:p>
            <a:pPr>
              <a:spcAft>
                <a:spcPts val="600"/>
              </a:spcAft>
              <a:buFont typeface="Wingdings" charset="2"/>
              <a:buChar char="l"/>
            </a:pPr>
            <a:r>
              <a:rPr kumimoji="1" lang="zh-CN" altLang="en-US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kumimoji="1" lang="en-US" altLang="zh-CN" dirty="0" smtClean="0">
                <a:solidFill>
                  <a:schemeClr val="bg2">
                    <a:lumMod val="50000"/>
                  </a:schemeClr>
                </a:solidFill>
              </a:rPr>
              <a:t>plot</a:t>
            </a:r>
            <a:r>
              <a:rPr kumimoji="1" lang="zh-CN" altLang="en-US" dirty="0" smtClean="0">
                <a:solidFill>
                  <a:schemeClr val="bg2">
                    <a:lumMod val="50000"/>
                  </a:schemeClr>
                </a:solidFill>
              </a:rPr>
              <a:t>（）方法可以指定不同的颜色，和形状</a:t>
            </a:r>
            <a:endParaRPr kumimoji="1" lang="en-US" altLang="zh-CN" dirty="0" smtClean="0">
              <a:solidFill>
                <a:schemeClr val="bg2">
                  <a:lumMod val="50000"/>
                </a:schemeClr>
              </a:solidFill>
            </a:endParaRPr>
          </a:p>
          <a:p>
            <a:pPr>
              <a:spcAft>
                <a:spcPts val="600"/>
              </a:spcAft>
              <a:buFont typeface="Wingdings" charset="2"/>
              <a:buChar char="l"/>
            </a:pPr>
            <a:r>
              <a:rPr lang="en-US" altLang="zh-CN" dirty="0">
                <a:hlinkClick r:id="rId2"/>
              </a:rPr>
              <a:t>https://matplotlib.org/api/markers_api.html</a:t>
            </a:r>
            <a:endParaRPr kumimoji="1" lang="en-US" altLang="zh-CN" dirty="0" smtClean="0">
              <a:solidFill>
                <a:schemeClr val="bg2">
                  <a:lumMod val="50000"/>
                </a:schemeClr>
              </a:solidFill>
            </a:endParaRPr>
          </a:p>
          <a:p>
            <a:pPr>
              <a:spcAft>
                <a:spcPts val="600"/>
              </a:spcAft>
              <a:buFont typeface="Wingdings" charset="2"/>
              <a:buChar char="l"/>
            </a:pPr>
            <a:endParaRPr kumimoji="1" lang="zh-CN" altLang="en-US" dirty="0" smtClean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464" y="2101516"/>
            <a:ext cx="9007642" cy="4731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276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33233"/>
          </a:xfrm>
        </p:spPr>
        <p:txBody>
          <a:bodyPr>
            <a:normAutofit fontScale="90000"/>
          </a:bodyPr>
          <a:lstStyle/>
          <a:p>
            <a:r>
              <a:rPr kumimoji="1" lang="en-US" altLang="zh-CN" b="1" dirty="0" err="1" smtClean="0">
                <a:latin typeface="SimHei" charset="-122"/>
                <a:ea typeface="SimHei" charset="-122"/>
                <a:cs typeface="SimHei" charset="-122"/>
              </a:rPr>
              <a:t>matplotlib</a:t>
            </a:r>
            <a:endParaRPr kumimoji="1" lang="zh-CN" altLang="en-US" dirty="0">
              <a:latin typeface="SimHei" charset="-122"/>
              <a:ea typeface="SimHei" charset="-122"/>
              <a:cs typeface="SimHei" charset="-122"/>
            </a:endParaRPr>
          </a:p>
        </p:txBody>
      </p:sp>
      <p:pic>
        <p:nvPicPr>
          <p:cNvPr id="3" name="内容占位符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071645"/>
            <a:ext cx="10921103" cy="5120608"/>
          </a:xfrm>
        </p:spPr>
      </p:pic>
    </p:spTree>
    <p:extLst>
      <p:ext uri="{BB962C8B-B14F-4D97-AF65-F5344CB8AC3E}">
        <p14:creationId xmlns:p14="http://schemas.microsoft.com/office/powerpoint/2010/main" val="900637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33233"/>
          </a:xfrm>
        </p:spPr>
        <p:txBody>
          <a:bodyPr>
            <a:normAutofit fontScale="90000"/>
          </a:bodyPr>
          <a:lstStyle/>
          <a:p>
            <a:r>
              <a:rPr kumimoji="1" lang="en-US" altLang="zh-CN" b="1" dirty="0" err="1" smtClean="0">
                <a:latin typeface="SimHei" charset="-122"/>
                <a:ea typeface="SimHei" charset="-122"/>
                <a:cs typeface="SimHei" charset="-122"/>
              </a:rPr>
              <a:t>matplotlib</a:t>
            </a:r>
            <a:endParaRPr kumimoji="1" lang="zh-CN" altLang="en-US" dirty="0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3" name="内容占位符 4"/>
          <p:cNvSpPr>
            <a:spLocks noGrp="1"/>
          </p:cNvSpPr>
          <p:nvPr>
            <p:ph idx="1"/>
          </p:nvPr>
        </p:nvSpPr>
        <p:spPr>
          <a:xfrm>
            <a:off x="838200" y="930442"/>
            <a:ext cx="10515600" cy="426869"/>
          </a:xfrm>
        </p:spPr>
        <p:txBody>
          <a:bodyPr>
            <a:normAutofit fontScale="92500" lnSpcReduction="10000"/>
          </a:bodyPr>
          <a:lstStyle/>
          <a:p>
            <a:pPr>
              <a:spcAft>
                <a:spcPts val="600"/>
              </a:spcAft>
              <a:buFont typeface="Wingdings" charset="2"/>
              <a:buChar char="l"/>
            </a:pPr>
            <a:r>
              <a:rPr kumimoji="1" lang="zh-CN" altLang="en-US" dirty="0" smtClean="0">
                <a:solidFill>
                  <a:schemeClr val="bg2">
                    <a:lumMod val="50000"/>
                  </a:schemeClr>
                </a:solidFill>
              </a:rPr>
              <a:t> 可以绘制多张图</a:t>
            </a:r>
            <a:endParaRPr kumimoji="1" lang="en-US" altLang="zh-CN" dirty="0" smtClean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357311"/>
            <a:ext cx="10536072" cy="4995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922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33233"/>
          </a:xfrm>
        </p:spPr>
        <p:txBody>
          <a:bodyPr>
            <a:normAutofit fontScale="90000"/>
          </a:bodyPr>
          <a:lstStyle/>
          <a:p>
            <a:r>
              <a:rPr kumimoji="1" lang="en-US" altLang="zh-CN" b="1" dirty="0" err="1" smtClean="0">
                <a:latin typeface="SimHei" charset="-122"/>
                <a:ea typeface="SimHei" charset="-122"/>
                <a:cs typeface="SimHei" charset="-122"/>
              </a:rPr>
              <a:t>matplotlib</a:t>
            </a:r>
            <a:endParaRPr kumimoji="1" lang="zh-CN" altLang="en-US" dirty="0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3" name="内容占位符 4"/>
          <p:cNvSpPr>
            <a:spLocks noGrp="1"/>
          </p:cNvSpPr>
          <p:nvPr>
            <p:ph idx="1"/>
          </p:nvPr>
        </p:nvSpPr>
        <p:spPr>
          <a:xfrm>
            <a:off x="838200" y="930442"/>
            <a:ext cx="10515600" cy="426869"/>
          </a:xfrm>
        </p:spPr>
        <p:txBody>
          <a:bodyPr>
            <a:normAutofit fontScale="92500" lnSpcReduction="10000"/>
          </a:bodyPr>
          <a:lstStyle/>
          <a:p>
            <a:pPr>
              <a:spcAft>
                <a:spcPts val="600"/>
              </a:spcAft>
              <a:buFont typeface="Wingdings" charset="2"/>
              <a:buChar char="l"/>
            </a:pPr>
            <a:r>
              <a:rPr kumimoji="1" lang="zh-CN" altLang="en-US" dirty="0" smtClean="0">
                <a:solidFill>
                  <a:schemeClr val="bg2">
                    <a:lumMod val="50000"/>
                  </a:schemeClr>
                </a:solidFill>
              </a:rPr>
              <a:t> 散点图</a:t>
            </a:r>
            <a:endParaRPr kumimoji="1" lang="en-US" altLang="zh-CN" dirty="0" smtClean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389395"/>
            <a:ext cx="10058400" cy="4695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792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33233"/>
          </a:xfrm>
        </p:spPr>
        <p:txBody>
          <a:bodyPr>
            <a:normAutofit fontScale="90000"/>
          </a:bodyPr>
          <a:lstStyle/>
          <a:p>
            <a:r>
              <a:rPr kumimoji="1" lang="en-US" altLang="zh-CN" b="1" dirty="0" err="1" smtClean="0">
                <a:latin typeface="SimHei" charset="-122"/>
                <a:ea typeface="SimHei" charset="-122"/>
                <a:cs typeface="SimHei" charset="-122"/>
              </a:rPr>
              <a:t>matplotlib</a:t>
            </a:r>
            <a:endParaRPr kumimoji="1" lang="zh-CN" altLang="en-US" dirty="0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3" name="内容占位符 4"/>
          <p:cNvSpPr>
            <a:spLocks noGrp="1"/>
          </p:cNvSpPr>
          <p:nvPr>
            <p:ph idx="1"/>
          </p:nvPr>
        </p:nvSpPr>
        <p:spPr>
          <a:xfrm>
            <a:off x="838200" y="930442"/>
            <a:ext cx="10515600" cy="426869"/>
          </a:xfrm>
        </p:spPr>
        <p:txBody>
          <a:bodyPr>
            <a:normAutofit fontScale="92500" lnSpcReduction="10000"/>
          </a:bodyPr>
          <a:lstStyle/>
          <a:p>
            <a:pPr>
              <a:spcAft>
                <a:spcPts val="600"/>
              </a:spcAft>
              <a:buFont typeface="Wingdings" charset="2"/>
              <a:buChar char="l"/>
            </a:pPr>
            <a:r>
              <a:rPr kumimoji="1" lang="zh-CN" altLang="en-US" smtClean="0">
                <a:solidFill>
                  <a:schemeClr val="bg2">
                    <a:lumMod val="50000"/>
                  </a:schemeClr>
                </a:solidFill>
              </a:rPr>
              <a:t> 直方图</a:t>
            </a:r>
            <a:endParaRPr kumimoji="1" lang="en-US" altLang="zh-CN" dirty="0" smtClean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389395"/>
            <a:ext cx="10058400" cy="4535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53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33233"/>
          </a:xfrm>
        </p:spPr>
        <p:txBody>
          <a:bodyPr>
            <a:normAutofit fontScale="90000"/>
          </a:bodyPr>
          <a:lstStyle/>
          <a:p>
            <a:r>
              <a:rPr kumimoji="1" lang="en-US" altLang="zh-CN" b="1" dirty="0" err="1" smtClean="0">
                <a:latin typeface="SimHei" charset="-122"/>
                <a:ea typeface="SimHei" charset="-122"/>
                <a:cs typeface="SimHei" charset="-122"/>
              </a:rPr>
              <a:t>matplotlib</a:t>
            </a:r>
            <a:endParaRPr kumimoji="1" lang="zh-CN" altLang="en-US" dirty="0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3" name="内容占位符 4"/>
          <p:cNvSpPr>
            <a:spLocks noGrp="1"/>
          </p:cNvSpPr>
          <p:nvPr>
            <p:ph idx="1"/>
          </p:nvPr>
        </p:nvSpPr>
        <p:spPr>
          <a:xfrm>
            <a:off x="838200" y="930442"/>
            <a:ext cx="10515600" cy="426869"/>
          </a:xfrm>
        </p:spPr>
        <p:txBody>
          <a:bodyPr>
            <a:normAutofit fontScale="92500" lnSpcReduction="10000"/>
          </a:bodyPr>
          <a:lstStyle/>
          <a:p>
            <a:pPr>
              <a:spcAft>
                <a:spcPts val="600"/>
              </a:spcAft>
              <a:buFont typeface="Wingdings" charset="2"/>
              <a:buChar char="l"/>
            </a:pPr>
            <a:r>
              <a:rPr kumimoji="1" lang="zh-CN" altLang="en-US" dirty="0" smtClean="0">
                <a:solidFill>
                  <a:schemeClr val="bg2">
                    <a:lumMod val="50000"/>
                  </a:schemeClr>
                </a:solidFill>
              </a:rPr>
              <a:t> 标题、标签和图例</a:t>
            </a:r>
            <a:endParaRPr kumimoji="1" lang="en-US" altLang="zh-CN" dirty="0" smtClean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357311"/>
            <a:ext cx="10743557" cy="4963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642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72885" y="2389868"/>
            <a:ext cx="10515600" cy="1325563"/>
          </a:xfrm>
        </p:spPr>
        <p:txBody>
          <a:bodyPr/>
          <a:lstStyle/>
          <a:p>
            <a:r>
              <a:rPr kumimoji="1" lang="en-US" altLang="zh-CN" b="1" dirty="0" err="1" smtClean="0">
                <a:latin typeface="SimHei" charset="-122"/>
                <a:ea typeface="SimHei" charset="-122"/>
                <a:cs typeface="SimHei" charset="-122"/>
              </a:rPr>
              <a:t>Scikit</a:t>
            </a:r>
            <a:r>
              <a:rPr kumimoji="1" lang="en-US" altLang="zh-CN" b="1" dirty="0" smtClean="0">
                <a:latin typeface="SimHei" charset="-122"/>
                <a:ea typeface="SimHei" charset="-122"/>
                <a:cs typeface="SimHei" charset="-122"/>
              </a:rPr>
              <a:t>-learn</a:t>
            </a:r>
            <a:endParaRPr kumimoji="1" lang="zh-CN" altLang="en-US" b="1" dirty="0">
              <a:latin typeface="SimHei" charset="-122"/>
              <a:ea typeface="SimHei" charset="-122"/>
              <a:cs typeface="Sim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63945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b="1" dirty="0" err="1" smtClean="0">
                <a:latin typeface="SimHei" charset="-122"/>
                <a:ea typeface="SimHei" charset="-122"/>
                <a:cs typeface="SimHei" charset="-122"/>
              </a:rPr>
              <a:t>Scikit</a:t>
            </a:r>
            <a:r>
              <a:rPr kumimoji="1" lang="en-US" altLang="zh-CN" b="1" dirty="0" smtClean="0">
                <a:latin typeface="SimHei" charset="-122"/>
                <a:ea typeface="SimHei" charset="-122"/>
                <a:cs typeface="SimHei" charset="-122"/>
              </a:rPr>
              <a:t>-learn</a:t>
            </a:r>
            <a:endParaRPr kumimoji="1" lang="zh-CN" altLang="en-US" dirty="0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3" name="内容占位符 4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174900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buFont typeface="Wingdings" charset="2"/>
              <a:buChar char="l"/>
            </a:pPr>
            <a:r>
              <a:rPr kumimoji="1" lang="zh-CN" altLang="en-US" dirty="0" smtClean="0">
                <a:solidFill>
                  <a:schemeClr val="bg2">
                    <a:lumMod val="50000"/>
                  </a:schemeClr>
                </a:solidFill>
              </a:rPr>
              <a:t> 是</a:t>
            </a:r>
            <a:r>
              <a:rPr kumimoji="1" lang="en-US" altLang="zh-CN" dirty="0" smtClean="0">
                <a:solidFill>
                  <a:schemeClr val="bg2">
                    <a:lumMod val="50000"/>
                  </a:schemeClr>
                </a:solidFill>
              </a:rPr>
              <a:t>python</a:t>
            </a:r>
            <a:r>
              <a:rPr kumimoji="1" lang="zh-CN" altLang="en-US" dirty="0" smtClean="0">
                <a:solidFill>
                  <a:schemeClr val="bg2">
                    <a:lumMod val="50000"/>
                  </a:schemeClr>
                </a:solidFill>
              </a:rPr>
              <a:t>中一个通用的机器学习库，包含了常见的大部分机器学习方法</a:t>
            </a:r>
            <a:endParaRPr kumimoji="1" lang="en-US" altLang="zh-CN" dirty="0" smtClean="0">
              <a:solidFill>
                <a:schemeClr val="bg2">
                  <a:lumMod val="50000"/>
                </a:schemeClr>
              </a:solidFill>
            </a:endParaRPr>
          </a:p>
          <a:p>
            <a:pPr>
              <a:spcAft>
                <a:spcPts val="600"/>
              </a:spcAft>
              <a:buFont typeface="Wingdings" charset="2"/>
              <a:buChar char="l"/>
            </a:pPr>
            <a:r>
              <a:rPr kumimoji="1" lang="zh-CN" altLang="en-US" dirty="0" smtClean="0">
                <a:solidFill>
                  <a:schemeClr val="bg2">
                    <a:lumMod val="50000"/>
                  </a:schemeClr>
                </a:solidFill>
              </a:rPr>
              <a:t> 分类、聚类、特征选取等</a:t>
            </a:r>
            <a:endParaRPr kumimoji="1" lang="en-US" altLang="zh-CN" dirty="0" smtClean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439694"/>
            <a:ext cx="10058400" cy="3178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192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72885" y="2389868"/>
            <a:ext cx="10515600" cy="1325563"/>
          </a:xfrm>
        </p:spPr>
        <p:txBody>
          <a:bodyPr/>
          <a:lstStyle/>
          <a:p>
            <a:r>
              <a:rPr kumimoji="1" lang="en-US" altLang="zh-CN" b="1" dirty="0" err="1" smtClean="0">
                <a:latin typeface="SimHei" charset="-122"/>
                <a:ea typeface="SimHei" charset="-122"/>
                <a:cs typeface="SimHei" charset="-122"/>
              </a:rPr>
              <a:t>Scrapy</a:t>
            </a:r>
            <a:endParaRPr kumimoji="1" lang="zh-CN" altLang="en-US" b="1" dirty="0">
              <a:latin typeface="SimHei" charset="-122"/>
              <a:ea typeface="SimHei" charset="-122"/>
              <a:cs typeface="Sim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05946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b="1" dirty="0" err="1" smtClean="0">
                <a:latin typeface="SimHei" charset="-122"/>
                <a:ea typeface="SimHei" charset="-122"/>
                <a:cs typeface="SimHei" charset="-122"/>
              </a:rPr>
              <a:t>Scrapy</a:t>
            </a:r>
            <a:endParaRPr kumimoji="1" lang="zh-CN" altLang="en-US" dirty="0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3" name="内容占位符 4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552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buFont typeface="Wingdings" charset="2"/>
              <a:buChar char="l"/>
            </a:pPr>
            <a:r>
              <a:rPr kumimoji="1" lang="zh-CN" altLang="en-US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kumimoji="1" lang="en-US" altLang="zh-CN" dirty="0" err="1">
                <a:solidFill>
                  <a:schemeClr val="bg2">
                    <a:lumMod val="50000"/>
                  </a:schemeClr>
                </a:solidFill>
              </a:rPr>
              <a:t>Scrapy</a:t>
            </a:r>
            <a:r>
              <a:rPr kumimoji="1" lang="en-US" altLang="zh-CN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kumimoji="1" lang="zh-CN" altLang="en-US" dirty="0">
                <a:solidFill>
                  <a:schemeClr val="bg2">
                    <a:lumMod val="50000"/>
                  </a:schemeClr>
                </a:solidFill>
              </a:rPr>
              <a:t>是用 </a:t>
            </a:r>
            <a:r>
              <a:rPr kumimoji="1" lang="en-US" altLang="zh-CN" dirty="0">
                <a:solidFill>
                  <a:schemeClr val="bg2">
                    <a:lumMod val="50000"/>
                  </a:schemeClr>
                </a:solidFill>
              </a:rPr>
              <a:t>Python </a:t>
            </a:r>
            <a:r>
              <a:rPr kumimoji="1" lang="zh-CN" altLang="en-US" dirty="0">
                <a:solidFill>
                  <a:schemeClr val="bg2">
                    <a:lumMod val="50000"/>
                  </a:schemeClr>
                </a:solidFill>
              </a:rPr>
              <a:t>实现的一个为了爬取网站数据、提取结构性数据而编写的应用框架。 </a:t>
            </a:r>
            <a:endParaRPr kumimoji="1" lang="en-US" altLang="zh-CN" dirty="0" smtClean="0">
              <a:solidFill>
                <a:schemeClr val="bg2">
                  <a:lumMod val="50000"/>
                </a:schemeClr>
              </a:solidFill>
            </a:endParaRPr>
          </a:p>
          <a:p>
            <a:pPr>
              <a:spcAft>
                <a:spcPts val="600"/>
              </a:spcAft>
              <a:buFont typeface="Wingdings" charset="2"/>
              <a:buChar char="l"/>
            </a:pPr>
            <a:r>
              <a:rPr kumimoji="1" lang="en-US" altLang="zh-CN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kumimoji="1" lang="en-US" altLang="zh-CN" dirty="0" err="1" smtClean="0">
                <a:solidFill>
                  <a:schemeClr val="bg2">
                    <a:lumMod val="50000"/>
                  </a:schemeClr>
                </a:solidFill>
              </a:rPr>
              <a:t>Scrapy</a:t>
            </a:r>
            <a:r>
              <a:rPr kumimoji="1" lang="en-US" altLang="zh-CN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kumimoji="1" lang="zh-CN" altLang="en-US" dirty="0">
                <a:solidFill>
                  <a:schemeClr val="bg2">
                    <a:lumMod val="50000"/>
                  </a:schemeClr>
                </a:solidFill>
              </a:rPr>
              <a:t>常应用在包括数据</a:t>
            </a:r>
            <a:r>
              <a:rPr kumimoji="1" lang="zh-CN" altLang="en-US" dirty="0" smtClean="0">
                <a:solidFill>
                  <a:schemeClr val="bg2">
                    <a:lumMod val="50000"/>
                  </a:schemeClr>
                </a:solidFill>
              </a:rPr>
              <a:t>挖掘、自然语言处理、信息</a:t>
            </a:r>
            <a:r>
              <a:rPr kumimoji="1" lang="zh-CN" altLang="en-US" dirty="0">
                <a:solidFill>
                  <a:schemeClr val="bg2">
                    <a:lumMod val="50000"/>
                  </a:schemeClr>
                </a:solidFill>
              </a:rPr>
              <a:t>处理或存储历史数据等一系列的程序中。 </a:t>
            </a:r>
            <a:endParaRPr kumimoji="1" lang="en-US" altLang="zh-CN" dirty="0" smtClean="0">
              <a:solidFill>
                <a:schemeClr val="bg2">
                  <a:lumMod val="50000"/>
                </a:schemeClr>
              </a:solidFill>
            </a:endParaRPr>
          </a:p>
          <a:p>
            <a:pPr>
              <a:spcAft>
                <a:spcPts val="600"/>
              </a:spcAft>
              <a:buFont typeface="Wingdings" charset="2"/>
              <a:buChar char="l"/>
            </a:pPr>
            <a:r>
              <a:rPr kumimoji="1" lang="en-US" altLang="zh-CN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kumimoji="1" lang="zh-CN" altLang="en-US" dirty="0" smtClean="0">
                <a:solidFill>
                  <a:schemeClr val="bg2">
                    <a:lumMod val="50000"/>
                  </a:schemeClr>
                </a:solidFill>
              </a:rPr>
              <a:t>通常</a:t>
            </a:r>
            <a:r>
              <a:rPr kumimoji="1" lang="zh-CN" altLang="en-US" dirty="0">
                <a:solidFill>
                  <a:schemeClr val="bg2">
                    <a:lumMod val="50000"/>
                  </a:schemeClr>
                </a:solidFill>
              </a:rPr>
              <a:t>我们可以很简单的通过 </a:t>
            </a:r>
            <a:r>
              <a:rPr kumimoji="1" lang="en-US" altLang="zh-CN" dirty="0" err="1">
                <a:solidFill>
                  <a:schemeClr val="bg2">
                    <a:lumMod val="50000"/>
                  </a:schemeClr>
                </a:solidFill>
              </a:rPr>
              <a:t>Scrapy</a:t>
            </a:r>
            <a:r>
              <a:rPr kumimoji="1" lang="en-US" altLang="zh-CN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kumimoji="1" lang="zh-CN" altLang="en-US" dirty="0">
                <a:solidFill>
                  <a:schemeClr val="bg2">
                    <a:lumMod val="50000"/>
                  </a:schemeClr>
                </a:solidFill>
              </a:rPr>
              <a:t>框架实现一个爬虫，抓取指定网站的内容或图片。</a:t>
            </a:r>
            <a:endParaRPr kumimoji="1" lang="en-US" altLang="zh-CN" dirty="0" smtClean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9653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 smtClean="0">
                <a:latin typeface="SimHei" charset="-122"/>
                <a:ea typeface="SimHei" charset="-122"/>
                <a:cs typeface="SimHei" charset="-122"/>
              </a:rPr>
              <a:t>NumPy</a:t>
            </a:r>
            <a:endParaRPr kumimoji="1" lang="zh-CN" altLang="en-US" dirty="0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40410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buFont typeface="Wingdings" charset="2"/>
              <a:buChar char="l"/>
            </a:pPr>
            <a:r>
              <a:rPr kumimoji="1" lang="zh-CN" altLang="en-US" sz="2000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kumimoji="1" lang="en-US" altLang="zh-CN" sz="2000" dirty="0" err="1" smtClean="0">
                <a:solidFill>
                  <a:schemeClr val="bg2">
                    <a:lumMod val="50000"/>
                  </a:schemeClr>
                </a:solidFill>
              </a:rPr>
              <a:t>NumPy</a:t>
            </a:r>
            <a:r>
              <a:rPr kumimoji="1" lang="en-US" altLang="zh-CN" sz="2000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kumimoji="1" lang="zh-CN" altLang="en-US" sz="2000" dirty="0" smtClean="0">
                <a:solidFill>
                  <a:schemeClr val="bg2">
                    <a:lumMod val="50000"/>
                  </a:schemeClr>
                </a:solidFill>
              </a:rPr>
              <a:t>的数组被称为</a:t>
            </a:r>
            <a:r>
              <a:rPr kumimoji="1" lang="en-US" altLang="zh-CN" sz="2000" dirty="0" err="1" smtClean="0">
                <a:solidFill>
                  <a:schemeClr val="bg2">
                    <a:lumMod val="50000"/>
                  </a:schemeClr>
                </a:solidFill>
              </a:rPr>
              <a:t>ndarry</a:t>
            </a:r>
            <a:r>
              <a:rPr kumimoji="1" lang="zh-CN" altLang="en-US" sz="2000" dirty="0" smtClean="0">
                <a:solidFill>
                  <a:schemeClr val="bg2">
                    <a:lumMod val="50000"/>
                  </a:schemeClr>
                </a:solidFill>
              </a:rPr>
              <a:t>对象，有很多关键属性</a:t>
            </a:r>
            <a:endParaRPr kumimoji="1" lang="en-US" altLang="zh-CN" sz="2000" dirty="0" smtClean="0">
              <a:solidFill>
                <a:schemeClr val="bg2">
                  <a:lumMod val="50000"/>
                </a:schemeClr>
              </a:solidFill>
            </a:endParaRPr>
          </a:p>
          <a:p>
            <a:pPr>
              <a:spcAft>
                <a:spcPts val="600"/>
              </a:spcAft>
              <a:buFont typeface="Wingdings" charset="2"/>
              <a:buChar char="l"/>
            </a:pPr>
            <a:r>
              <a:rPr kumimoji="1" lang="zh-CN" altLang="en-US" sz="2000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kumimoji="1" lang="en-US" altLang="zh-CN" sz="2000" dirty="0" err="1" smtClean="0">
                <a:solidFill>
                  <a:schemeClr val="bg2">
                    <a:lumMod val="50000"/>
                  </a:schemeClr>
                </a:solidFill>
              </a:rPr>
              <a:t>ndarray.ndim</a:t>
            </a:r>
            <a:r>
              <a:rPr kumimoji="1" lang="zh-CN" altLang="en-US" sz="2000" dirty="0">
                <a:solidFill>
                  <a:schemeClr val="bg2">
                    <a:lumMod val="50000"/>
                  </a:schemeClr>
                </a:solidFill>
              </a:rPr>
              <a:t>：数组的轴（维度）的个数</a:t>
            </a:r>
            <a:r>
              <a:rPr kumimoji="1" lang="zh-CN" altLang="en-US" sz="2000" dirty="0" smtClean="0">
                <a:solidFill>
                  <a:schemeClr val="bg2">
                    <a:lumMod val="50000"/>
                  </a:schemeClr>
                </a:solidFill>
              </a:rPr>
              <a:t>。</a:t>
            </a:r>
            <a:r>
              <a:rPr kumimoji="1" lang="en-US" altLang="zh-CN" sz="2000" dirty="0" smtClean="0">
                <a:solidFill>
                  <a:schemeClr val="bg2">
                    <a:lumMod val="50000"/>
                  </a:schemeClr>
                </a:solidFill>
              </a:rPr>
              <a:t>python</a:t>
            </a:r>
            <a:r>
              <a:rPr kumimoji="1" lang="zh-CN" altLang="en-US" sz="2000" dirty="0" smtClean="0">
                <a:solidFill>
                  <a:schemeClr val="bg2">
                    <a:lumMod val="50000"/>
                  </a:schemeClr>
                </a:solidFill>
              </a:rPr>
              <a:t>中</a:t>
            </a:r>
            <a:r>
              <a:rPr kumimoji="1" lang="zh-CN" altLang="en-US" sz="2000" dirty="0">
                <a:solidFill>
                  <a:schemeClr val="bg2">
                    <a:lumMod val="50000"/>
                  </a:schemeClr>
                </a:solidFill>
              </a:rPr>
              <a:t>，</a:t>
            </a:r>
            <a:r>
              <a:rPr kumimoji="1" lang="zh-CN" altLang="en-US" sz="2000" dirty="0" smtClean="0">
                <a:solidFill>
                  <a:schemeClr val="bg2">
                    <a:lumMod val="50000"/>
                  </a:schemeClr>
                </a:solidFill>
              </a:rPr>
              <a:t>维度</a:t>
            </a:r>
            <a:r>
              <a:rPr kumimoji="1" lang="zh-CN" altLang="en-US" sz="2000" dirty="0">
                <a:solidFill>
                  <a:schemeClr val="bg2">
                    <a:lumMod val="50000"/>
                  </a:schemeClr>
                </a:solidFill>
              </a:rPr>
              <a:t>的数量被称为</a:t>
            </a:r>
            <a:r>
              <a:rPr kumimoji="1" lang="en-US" altLang="zh-CN" sz="2000" dirty="0">
                <a:solidFill>
                  <a:schemeClr val="bg2">
                    <a:lumMod val="50000"/>
                  </a:schemeClr>
                </a:solidFill>
              </a:rPr>
              <a:t>rank</a:t>
            </a:r>
            <a:r>
              <a:rPr kumimoji="1" lang="zh-CN" altLang="en-US" sz="2000" dirty="0" smtClean="0">
                <a:solidFill>
                  <a:schemeClr val="bg2">
                    <a:lumMod val="50000"/>
                  </a:schemeClr>
                </a:solidFill>
              </a:rPr>
              <a:t>。</a:t>
            </a:r>
            <a:endParaRPr kumimoji="1" lang="en-US" altLang="zh-CN" sz="2000" dirty="0" smtClean="0">
              <a:solidFill>
                <a:schemeClr val="bg2">
                  <a:lumMod val="50000"/>
                </a:schemeClr>
              </a:solidFill>
            </a:endParaRPr>
          </a:p>
          <a:p>
            <a:pPr>
              <a:spcAft>
                <a:spcPts val="600"/>
              </a:spcAft>
              <a:buFont typeface="Wingdings" charset="2"/>
              <a:buChar char="l"/>
            </a:pPr>
            <a:r>
              <a:rPr kumimoji="1" lang="zh-CN" altLang="en-US" sz="2000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kumimoji="1" lang="en-US" altLang="zh-CN" sz="2000" dirty="0" err="1" smtClean="0">
                <a:solidFill>
                  <a:schemeClr val="bg2">
                    <a:lumMod val="50000"/>
                  </a:schemeClr>
                </a:solidFill>
              </a:rPr>
              <a:t>ndarray.shape</a:t>
            </a:r>
            <a:r>
              <a:rPr kumimoji="1" lang="zh-CN" altLang="en-US" sz="2000" dirty="0">
                <a:solidFill>
                  <a:schemeClr val="bg2">
                    <a:lumMod val="50000"/>
                  </a:schemeClr>
                </a:solidFill>
              </a:rPr>
              <a:t>：数组的</a:t>
            </a:r>
            <a:r>
              <a:rPr kumimoji="1" lang="zh-CN" altLang="en-US" sz="2000" dirty="0" smtClean="0">
                <a:solidFill>
                  <a:schemeClr val="bg2">
                    <a:lumMod val="50000"/>
                  </a:schemeClr>
                </a:solidFill>
              </a:rPr>
              <a:t>维度， 是</a:t>
            </a:r>
            <a:r>
              <a:rPr kumimoji="1" lang="zh-CN" altLang="en-US" sz="2000" dirty="0">
                <a:solidFill>
                  <a:schemeClr val="bg2">
                    <a:lumMod val="50000"/>
                  </a:schemeClr>
                </a:solidFill>
              </a:rPr>
              <a:t>一个整数的元</a:t>
            </a:r>
            <a:r>
              <a:rPr kumimoji="1" lang="zh-CN" altLang="en-US" sz="2000" dirty="0" smtClean="0">
                <a:solidFill>
                  <a:schemeClr val="bg2">
                    <a:lumMod val="50000"/>
                  </a:schemeClr>
                </a:solidFill>
              </a:rPr>
              <a:t>组，它的长度等于</a:t>
            </a:r>
            <a:r>
              <a:rPr kumimoji="1" lang="en-US" altLang="zh-CN" sz="2000" dirty="0" err="1" smtClean="0">
                <a:solidFill>
                  <a:schemeClr val="bg2">
                    <a:lumMod val="50000"/>
                  </a:schemeClr>
                </a:solidFill>
              </a:rPr>
              <a:t>ndim</a:t>
            </a:r>
            <a:endParaRPr kumimoji="1" lang="en-US" altLang="zh-CN" sz="2000" dirty="0">
              <a:solidFill>
                <a:schemeClr val="bg2">
                  <a:lumMod val="50000"/>
                </a:schemeClr>
              </a:solidFill>
            </a:endParaRPr>
          </a:p>
          <a:p>
            <a:pPr>
              <a:spcAft>
                <a:spcPts val="600"/>
              </a:spcAft>
              <a:buFont typeface="Wingdings" charset="2"/>
              <a:buChar char="l"/>
            </a:pPr>
            <a:r>
              <a:rPr kumimoji="1" lang="zh-CN" altLang="en-US" sz="2000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kumimoji="1" lang="en-US" altLang="zh-CN" sz="2000" dirty="0" err="1" smtClean="0">
                <a:solidFill>
                  <a:schemeClr val="bg2">
                    <a:lumMod val="50000"/>
                  </a:schemeClr>
                </a:solidFill>
              </a:rPr>
              <a:t>ndarray.size</a:t>
            </a:r>
            <a:r>
              <a:rPr kumimoji="1" lang="zh-CN" altLang="en-US" sz="2000" dirty="0">
                <a:solidFill>
                  <a:schemeClr val="bg2">
                    <a:lumMod val="50000"/>
                  </a:schemeClr>
                </a:solidFill>
              </a:rPr>
              <a:t>：数组元素的总数。这等于</a:t>
            </a:r>
            <a:r>
              <a:rPr kumimoji="1" lang="en-US" altLang="zh-CN" sz="2000" dirty="0">
                <a:solidFill>
                  <a:schemeClr val="bg2">
                    <a:lumMod val="50000"/>
                  </a:schemeClr>
                </a:solidFill>
              </a:rPr>
              <a:t>shape</a:t>
            </a:r>
            <a:r>
              <a:rPr kumimoji="1" lang="zh-CN" altLang="en-US" sz="2000" dirty="0">
                <a:solidFill>
                  <a:schemeClr val="bg2">
                    <a:lumMod val="50000"/>
                  </a:schemeClr>
                </a:solidFill>
              </a:rPr>
              <a:t>的元素的乘积</a:t>
            </a:r>
            <a:r>
              <a:rPr kumimoji="1" lang="zh-CN" altLang="en-US" sz="2000" dirty="0" smtClean="0">
                <a:solidFill>
                  <a:schemeClr val="bg2">
                    <a:lumMod val="50000"/>
                  </a:schemeClr>
                </a:solidFill>
              </a:rPr>
              <a:t>。</a:t>
            </a:r>
            <a:endParaRPr kumimoji="1" lang="en-US" altLang="zh-CN" sz="2000" dirty="0" smtClean="0">
              <a:solidFill>
                <a:schemeClr val="bg2">
                  <a:lumMod val="50000"/>
                </a:schemeClr>
              </a:solidFill>
            </a:endParaRPr>
          </a:p>
          <a:p>
            <a:pPr>
              <a:spcAft>
                <a:spcPts val="600"/>
              </a:spcAft>
              <a:buFont typeface="Wingdings" charset="2"/>
              <a:buChar char="l"/>
            </a:pPr>
            <a:r>
              <a:rPr kumimoji="1" lang="zh-CN" altLang="en-US" sz="20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kumimoji="1" lang="en-US" altLang="zh-CN" sz="2000" dirty="0" err="1" smtClean="0">
                <a:solidFill>
                  <a:schemeClr val="bg2">
                    <a:lumMod val="50000"/>
                  </a:schemeClr>
                </a:solidFill>
              </a:rPr>
              <a:t>ndarray.dtype</a:t>
            </a:r>
            <a:r>
              <a:rPr kumimoji="1" lang="zh-CN" altLang="en-US" sz="2000" dirty="0">
                <a:solidFill>
                  <a:schemeClr val="bg2">
                    <a:lumMod val="50000"/>
                  </a:schemeClr>
                </a:solidFill>
              </a:rPr>
              <a:t>：一个描述数组中元素类型的对象</a:t>
            </a:r>
            <a:r>
              <a:rPr kumimoji="1" lang="zh-CN" altLang="en-US" sz="2000" dirty="0" smtClean="0">
                <a:solidFill>
                  <a:schemeClr val="bg2">
                    <a:lumMod val="50000"/>
                  </a:schemeClr>
                </a:solidFill>
              </a:rPr>
              <a:t>。</a:t>
            </a:r>
            <a:endParaRPr kumimoji="1" lang="en-US" altLang="zh-CN" sz="2000" dirty="0" smtClean="0">
              <a:solidFill>
                <a:schemeClr val="bg2">
                  <a:lumMod val="50000"/>
                </a:schemeClr>
              </a:solidFill>
            </a:endParaRPr>
          </a:p>
          <a:p>
            <a:pPr>
              <a:spcAft>
                <a:spcPts val="600"/>
              </a:spcAft>
              <a:buFont typeface="Wingdings" charset="2"/>
              <a:buChar char="l"/>
            </a:pPr>
            <a:r>
              <a:rPr kumimoji="1" lang="zh-CN" altLang="en-US" sz="20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kumimoji="1" lang="en-US" altLang="zh-CN" sz="2000" dirty="0" err="1" smtClean="0">
                <a:solidFill>
                  <a:schemeClr val="bg2">
                    <a:lumMod val="50000"/>
                  </a:schemeClr>
                </a:solidFill>
              </a:rPr>
              <a:t>ndarray.data</a:t>
            </a:r>
            <a:r>
              <a:rPr kumimoji="1" lang="zh-CN" altLang="en-US" sz="2000" dirty="0">
                <a:solidFill>
                  <a:schemeClr val="bg2">
                    <a:lumMod val="50000"/>
                  </a:schemeClr>
                </a:solidFill>
              </a:rPr>
              <a:t>：该缓冲区包含数组的实际元素。通常，我们不需要使用此属性，因为我们将使用索引访问数组中的元素。</a:t>
            </a:r>
            <a:endParaRPr kumimoji="1" lang="en-US" altLang="zh-CN" sz="2000" dirty="0" smtClean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9732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b="1" dirty="0" err="1" smtClean="0">
                <a:latin typeface="SimHei" charset="-122"/>
                <a:ea typeface="SimHei" charset="-122"/>
                <a:cs typeface="SimHei" charset="-122"/>
              </a:rPr>
              <a:t>Scrapy</a:t>
            </a:r>
            <a:r>
              <a:rPr kumimoji="1" lang="zh-CN" altLang="en-US" b="1" dirty="0" smtClean="0">
                <a:latin typeface="SimHei" charset="-122"/>
                <a:ea typeface="SimHei" charset="-122"/>
                <a:cs typeface="SimHei" charset="-122"/>
              </a:rPr>
              <a:t>架构图</a:t>
            </a:r>
            <a:endParaRPr kumimoji="1" lang="zh-CN" altLang="en-US" dirty="0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3" name="内容占位符 4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552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buFont typeface="Wingdings" charset="2"/>
              <a:buChar char="l"/>
            </a:pPr>
            <a:r>
              <a:rPr kumimoji="1" lang="zh-CN" altLang="en-US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kumimoji="1" lang="en-US" altLang="zh-CN" dirty="0" err="1" smtClean="0">
                <a:solidFill>
                  <a:schemeClr val="bg2">
                    <a:lumMod val="50000"/>
                  </a:schemeClr>
                </a:solidFill>
              </a:rPr>
              <a:t>Scrapy</a:t>
            </a:r>
            <a:r>
              <a:rPr kumimoji="1" lang="zh-CN" altLang="en-US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kumimoji="1" lang="en-US" altLang="zh-CN" dirty="0" smtClean="0">
                <a:solidFill>
                  <a:schemeClr val="bg2">
                    <a:lumMod val="50000"/>
                  </a:schemeClr>
                </a:solidFill>
              </a:rPr>
              <a:t>Engine</a:t>
            </a:r>
          </a:p>
          <a:p>
            <a:pPr>
              <a:spcAft>
                <a:spcPts val="600"/>
              </a:spcAft>
              <a:buFont typeface="Wingdings" charset="2"/>
              <a:buChar char="l"/>
            </a:pPr>
            <a:r>
              <a:rPr kumimoji="1" lang="zh-CN" altLang="en-US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kumimoji="1" lang="en-US" altLang="zh-CN" dirty="0" smtClean="0">
                <a:solidFill>
                  <a:schemeClr val="bg2">
                    <a:lumMod val="50000"/>
                  </a:schemeClr>
                </a:solidFill>
              </a:rPr>
              <a:t>Scheduler</a:t>
            </a:r>
          </a:p>
          <a:p>
            <a:pPr>
              <a:spcAft>
                <a:spcPts val="600"/>
              </a:spcAft>
              <a:buFont typeface="Wingdings" charset="2"/>
              <a:buChar char="l"/>
            </a:pPr>
            <a:r>
              <a:rPr kumimoji="1" lang="zh-CN" altLang="en-US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kumimoji="1" lang="en-US" altLang="zh-CN" dirty="0" smtClean="0">
                <a:solidFill>
                  <a:schemeClr val="bg2">
                    <a:lumMod val="50000"/>
                  </a:schemeClr>
                </a:solidFill>
              </a:rPr>
              <a:t>Downloader</a:t>
            </a:r>
          </a:p>
          <a:p>
            <a:pPr>
              <a:spcAft>
                <a:spcPts val="600"/>
              </a:spcAft>
              <a:buFont typeface="Wingdings" charset="2"/>
              <a:buChar char="l"/>
            </a:pPr>
            <a:r>
              <a:rPr kumimoji="1" lang="zh-CN" altLang="en-US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kumimoji="1" lang="en-US" altLang="zh-CN" dirty="0" smtClean="0">
                <a:solidFill>
                  <a:schemeClr val="bg2">
                    <a:lumMod val="50000"/>
                  </a:schemeClr>
                </a:solidFill>
              </a:rPr>
              <a:t>Spiders</a:t>
            </a:r>
          </a:p>
          <a:p>
            <a:pPr>
              <a:spcAft>
                <a:spcPts val="600"/>
              </a:spcAft>
              <a:buFont typeface="Wingdings" charset="2"/>
              <a:buChar char="l"/>
            </a:pPr>
            <a:r>
              <a:rPr kumimoji="1" lang="en-US" altLang="zh-CN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kumimoji="1" lang="en-US" altLang="zh-CN" dirty="0" smtClean="0">
                <a:solidFill>
                  <a:schemeClr val="bg2">
                    <a:lumMod val="50000"/>
                  </a:schemeClr>
                </a:solidFill>
              </a:rPr>
              <a:t>Item </a:t>
            </a:r>
            <a:r>
              <a:rPr kumimoji="1" lang="en-US" altLang="zh-CN" dirty="0" err="1" smtClean="0">
                <a:solidFill>
                  <a:schemeClr val="bg2">
                    <a:lumMod val="50000"/>
                  </a:schemeClr>
                </a:solidFill>
              </a:rPr>
              <a:t>Pipline</a:t>
            </a:r>
            <a:endParaRPr kumimoji="1" lang="en-US" altLang="zh-CN" dirty="0" smtClean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6300" y="1470860"/>
            <a:ext cx="6667500" cy="470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049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b="1" dirty="0" err="1" smtClean="0">
                <a:latin typeface="SimHei" charset="-122"/>
                <a:ea typeface="SimHei" charset="-122"/>
                <a:cs typeface="SimHei" charset="-122"/>
              </a:rPr>
              <a:t>Scrapy</a:t>
            </a:r>
            <a:r>
              <a:rPr kumimoji="1" lang="zh-CN" altLang="en-US" b="1" dirty="0" smtClean="0">
                <a:latin typeface="SimHei" charset="-122"/>
                <a:ea typeface="SimHei" charset="-122"/>
                <a:cs typeface="SimHei" charset="-122"/>
              </a:rPr>
              <a:t>架构图</a:t>
            </a:r>
            <a:endParaRPr kumimoji="1" lang="zh-CN" altLang="en-US" dirty="0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3" name="内容占位符 4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552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buFont typeface="Wingdings" charset="2"/>
              <a:buChar char="l"/>
            </a:pPr>
            <a:r>
              <a:rPr kumimoji="1" lang="zh-CN" altLang="en-US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kumimoji="1" lang="en-US" altLang="zh-CN" dirty="0" err="1" smtClean="0">
                <a:solidFill>
                  <a:schemeClr val="bg2">
                    <a:lumMod val="50000"/>
                  </a:schemeClr>
                </a:solidFill>
              </a:rPr>
              <a:t>Scrapy</a:t>
            </a:r>
            <a:r>
              <a:rPr kumimoji="1" lang="zh-CN" altLang="en-US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kumimoji="1" lang="en-US" altLang="zh-CN" dirty="0" smtClean="0">
                <a:solidFill>
                  <a:schemeClr val="bg2">
                    <a:lumMod val="50000"/>
                  </a:schemeClr>
                </a:solidFill>
              </a:rPr>
              <a:t>Engine</a:t>
            </a:r>
            <a:r>
              <a:rPr kumimoji="1" lang="zh-CN" altLang="en-US" dirty="0" smtClean="0">
                <a:solidFill>
                  <a:schemeClr val="bg2">
                    <a:lumMod val="50000"/>
                  </a:schemeClr>
                </a:solidFill>
              </a:rPr>
              <a:t>（引擎）</a:t>
            </a:r>
            <a:endParaRPr kumimoji="1" lang="en-US" altLang="zh-CN" dirty="0" smtClean="0">
              <a:solidFill>
                <a:schemeClr val="bg2">
                  <a:lumMod val="50000"/>
                </a:schemeClr>
              </a:solidFill>
            </a:endParaRPr>
          </a:p>
          <a:p>
            <a:pPr marL="457200" lvl="1" indent="0">
              <a:spcAft>
                <a:spcPts val="600"/>
              </a:spcAft>
              <a:buNone/>
            </a:pPr>
            <a:r>
              <a:rPr lang="zh-CN" altLang="en-US" dirty="0">
                <a:solidFill>
                  <a:schemeClr val="bg2">
                    <a:lumMod val="50000"/>
                  </a:schemeClr>
                </a:solidFill>
              </a:rPr>
              <a:t>负责</a:t>
            </a:r>
            <a:r>
              <a:rPr lang="en-US" altLang="zh-CN" dirty="0">
                <a:solidFill>
                  <a:schemeClr val="bg2">
                    <a:lumMod val="50000"/>
                  </a:schemeClr>
                </a:solidFill>
              </a:rPr>
              <a:t>Spider</a:t>
            </a:r>
            <a:r>
              <a:rPr lang="zh-CN" altLang="en-US" dirty="0">
                <a:solidFill>
                  <a:schemeClr val="bg2">
                    <a:lumMod val="50000"/>
                  </a:schemeClr>
                </a:solidFill>
              </a:rPr>
              <a:t>、</a:t>
            </a:r>
            <a:r>
              <a:rPr lang="en-US" altLang="zh-CN" dirty="0" err="1">
                <a:solidFill>
                  <a:schemeClr val="bg2">
                    <a:lumMod val="50000"/>
                  </a:schemeClr>
                </a:solidFill>
              </a:rPr>
              <a:t>ItemPipeline</a:t>
            </a:r>
            <a:r>
              <a:rPr lang="zh-CN" altLang="en-US" dirty="0">
                <a:solidFill>
                  <a:schemeClr val="bg2">
                    <a:lumMod val="50000"/>
                  </a:schemeClr>
                </a:solidFill>
              </a:rPr>
              <a:t>、</a:t>
            </a:r>
            <a:r>
              <a:rPr lang="en-US" altLang="zh-CN" dirty="0">
                <a:solidFill>
                  <a:schemeClr val="bg2">
                    <a:lumMod val="50000"/>
                  </a:schemeClr>
                </a:solidFill>
              </a:rPr>
              <a:t>Downloader</a:t>
            </a:r>
            <a:r>
              <a:rPr lang="zh-CN" altLang="en-US" dirty="0">
                <a:solidFill>
                  <a:schemeClr val="bg2">
                    <a:lumMod val="50000"/>
                  </a:schemeClr>
                </a:solidFill>
              </a:rPr>
              <a:t>、</a:t>
            </a:r>
            <a:r>
              <a:rPr lang="en-US" altLang="zh-CN" dirty="0">
                <a:solidFill>
                  <a:schemeClr val="bg2">
                    <a:lumMod val="50000"/>
                  </a:schemeClr>
                </a:solidFill>
              </a:rPr>
              <a:t>Scheduler</a:t>
            </a:r>
            <a:r>
              <a:rPr lang="zh-CN" altLang="en-US" dirty="0">
                <a:solidFill>
                  <a:schemeClr val="bg2">
                    <a:lumMod val="50000"/>
                  </a:schemeClr>
                </a:solidFill>
              </a:rPr>
              <a:t>中间的通讯，信号、数据传递等</a:t>
            </a:r>
            <a:r>
              <a:rPr lang="zh-CN" altLang="en-US" dirty="0" smtClean="0">
                <a:solidFill>
                  <a:schemeClr val="bg2">
                    <a:lumMod val="50000"/>
                  </a:schemeClr>
                </a:solidFill>
              </a:rPr>
              <a:t>。</a:t>
            </a:r>
            <a:r>
              <a:rPr lang="zh-CN" altLang="en-US" dirty="0" smtClean="0">
                <a:solidFill>
                  <a:srgbClr val="FF0000"/>
                </a:solidFill>
              </a:rPr>
              <a:t>不需要编码</a:t>
            </a:r>
            <a:r>
              <a:rPr lang="zh-CN" altLang="en-US" dirty="0" smtClean="0">
                <a:solidFill>
                  <a:schemeClr val="bg2">
                    <a:lumMod val="50000"/>
                  </a:schemeClr>
                </a:solidFill>
              </a:rPr>
              <a:t>。</a:t>
            </a:r>
            <a:endParaRPr lang="en-US" altLang="zh-CN" dirty="0">
              <a:solidFill>
                <a:schemeClr val="bg2">
                  <a:lumMod val="50000"/>
                </a:schemeClr>
              </a:solidFill>
            </a:endParaRPr>
          </a:p>
          <a:p>
            <a:pPr>
              <a:spcAft>
                <a:spcPts val="600"/>
              </a:spcAft>
              <a:buFont typeface="Wingdings" charset="2"/>
              <a:buChar char="l"/>
            </a:pPr>
            <a:r>
              <a:rPr kumimoji="1" lang="en-US" altLang="zh-CN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kumimoji="1" lang="en-US" altLang="zh-CN" dirty="0" smtClean="0">
                <a:solidFill>
                  <a:schemeClr val="bg2">
                    <a:lumMod val="50000"/>
                  </a:schemeClr>
                </a:solidFill>
              </a:rPr>
              <a:t>Scheduler </a:t>
            </a:r>
            <a:r>
              <a:rPr kumimoji="1" lang="zh-CN" altLang="en-US" dirty="0" smtClean="0">
                <a:solidFill>
                  <a:schemeClr val="bg2">
                    <a:lumMod val="50000"/>
                  </a:schemeClr>
                </a:solidFill>
              </a:rPr>
              <a:t>（调度器）</a:t>
            </a:r>
            <a:endParaRPr kumimoji="1" lang="en-US" altLang="zh-CN" dirty="0" smtClean="0">
              <a:solidFill>
                <a:schemeClr val="bg2">
                  <a:lumMod val="50000"/>
                </a:schemeClr>
              </a:solidFill>
            </a:endParaRPr>
          </a:p>
          <a:p>
            <a:pPr marL="457200" lvl="1" indent="0">
              <a:spcAft>
                <a:spcPts val="600"/>
              </a:spcAft>
              <a:buNone/>
            </a:pPr>
            <a:r>
              <a:rPr lang="zh-CN" altLang="en-US" dirty="0">
                <a:solidFill>
                  <a:schemeClr val="bg2">
                    <a:lumMod val="50000"/>
                  </a:schemeClr>
                </a:solidFill>
              </a:rPr>
              <a:t>它负责接受引擎发送过来的</a:t>
            </a:r>
            <a:r>
              <a:rPr lang="en-US" altLang="zh-CN" dirty="0">
                <a:solidFill>
                  <a:schemeClr val="bg2">
                    <a:lumMod val="50000"/>
                  </a:schemeClr>
                </a:solidFill>
              </a:rPr>
              <a:t>Request</a:t>
            </a:r>
            <a:r>
              <a:rPr lang="zh-CN" altLang="en-US" dirty="0">
                <a:solidFill>
                  <a:schemeClr val="bg2">
                    <a:lumMod val="50000"/>
                  </a:schemeClr>
                </a:solidFill>
              </a:rPr>
              <a:t>请求，并按照一定的方式进行整理排列，入队，当引擎需要时，交还给引擎</a:t>
            </a:r>
            <a:r>
              <a:rPr lang="zh-CN" altLang="en-US" dirty="0" smtClean="0">
                <a:solidFill>
                  <a:schemeClr val="bg2">
                    <a:lumMod val="50000"/>
                  </a:schemeClr>
                </a:solidFill>
              </a:rPr>
              <a:t>。</a:t>
            </a:r>
            <a:r>
              <a:rPr lang="zh-CN" altLang="en-US" dirty="0">
                <a:solidFill>
                  <a:srgbClr val="FF0000"/>
                </a:solidFill>
              </a:rPr>
              <a:t>不需要编码</a:t>
            </a:r>
            <a:r>
              <a:rPr lang="zh-CN" altLang="en-US" dirty="0" smtClean="0">
                <a:solidFill>
                  <a:schemeClr val="bg2">
                    <a:lumMod val="50000"/>
                  </a:schemeClr>
                </a:solidFill>
              </a:rPr>
              <a:t>。</a:t>
            </a:r>
            <a:endParaRPr lang="en-US" altLang="zh-CN" dirty="0" smtClean="0">
              <a:solidFill>
                <a:schemeClr val="bg2">
                  <a:lumMod val="50000"/>
                </a:schemeClr>
              </a:solidFill>
            </a:endParaRPr>
          </a:p>
          <a:p>
            <a:pPr>
              <a:spcAft>
                <a:spcPts val="600"/>
              </a:spcAft>
              <a:buFont typeface="Wingdings" charset="2"/>
              <a:buChar char="l"/>
            </a:pPr>
            <a:r>
              <a:rPr kumimoji="1" lang="en-US" altLang="zh-CN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kumimoji="1" lang="en-US" altLang="zh-CN" dirty="0" smtClean="0">
                <a:solidFill>
                  <a:schemeClr val="bg2">
                    <a:lumMod val="50000"/>
                  </a:schemeClr>
                </a:solidFill>
              </a:rPr>
              <a:t>Downloader </a:t>
            </a:r>
            <a:r>
              <a:rPr kumimoji="1" lang="zh-CN" altLang="en-US" dirty="0" smtClean="0">
                <a:solidFill>
                  <a:schemeClr val="bg2">
                    <a:lumMod val="50000"/>
                  </a:schemeClr>
                </a:solidFill>
              </a:rPr>
              <a:t>（下载器）</a:t>
            </a:r>
            <a:endParaRPr kumimoji="1" lang="en-US" altLang="zh-CN" dirty="0">
              <a:solidFill>
                <a:schemeClr val="bg2">
                  <a:lumMod val="50000"/>
                </a:schemeClr>
              </a:solidFill>
            </a:endParaRPr>
          </a:p>
          <a:p>
            <a:pPr lvl="1">
              <a:spcAft>
                <a:spcPts val="600"/>
              </a:spcAft>
              <a:buFont typeface="Wingdings" charset="2"/>
              <a:buChar char="l"/>
            </a:pPr>
            <a:r>
              <a:rPr lang="zh-CN" altLang="en-US" dirty="0">
                <a:solidFill>
                  <a:schemeClr val="bg2">
                    <a:lumMod val="50000"/>
                  </a:schemeClr>
                </a:solidFill>
              </a:rPr>
              <a:t>负责下载</a:t>
            </a:r>
            <a:r>
              <a:rPr lang="en-US" altLang="zh-CN" dirty="0" err="1">
                <a:solidFill>
                  <a:schemeClr val="bg2">
                    <a:lumMod val="50000"/>
                  </a:schemeClr>
                </a:solidFill>
              </a:rPr>
              <a:t>Scrapy</a:t>
            </a:r>
            <a:r>
              <a:rPr lang="en-US" altLang="zh-CN" dirty="0">
                <a:solidFill>
                  <a:schemeClr val="bg2">
                    <a:lumMod val="50000"/>
                  </a:schemeClr>
                </a:solidFill>
              </a:rPr>
              <a:t> Engine(</a:t>
            </a:r>
            <a:r>
              <a:rPr lang="zh-CN" altLang="en-US" dirty="0">
                <a:solidFill>
                  <a:schemeClr val="bg2">
                    <a:lumMod val="50000"/>
                  </a:schemeClr>
                </a:solidFill>
              </a:rPr>
              <a:t>引擎</a:t>
            </a:r>
            <a:r>
              <a:rPr lang="en-US" altLang="zh-CN" dirty="0">
                <a:solidFill>
                  <a:schemeClr val="bg2">
                    <a:lumMod val="50000"/>
                  </a:schemeClr>
                </a:solidFill>
              </a:rPr>
              <a:t>)</a:t>
            </a:r>
            <a:r>
              <a:rPr lang="zh-CN" altLang="en-US" dirty="0">
                <a:solidFill>
                  <a:schemeClr val="bg2">
                    <a:lumMod val="50000"/>
                  </a:schemeClr>
                </a:solidFill>
              </a:rPr>
              <a:t>发送的所有</a:t>
            </a:r>
            <a:r>
              <a:rPr lang="en-US" altLang="zh-CN" dirty="0">
                <a:solidFill>
                  <a:schemeClr val="bg2">
                    <a:lumMod val="50000"/>
                  </a:schemeClr>
                </a:solidFill>
              </a:rPr>
              <a:t>Requests</a:t>
            </a:r>
            <a:r>
              <a:rPr lang="zh-CN" altLang="en-US" dirty="0">
                <a:solidFill>
                  <a:schemeClr val="bg2">
                    <a:lumMod val="50000"/>
                  </a:schemeClr>
                </a:solidFill>
              </a:rPr>
              <a:t>请求，并将其获取到的</a:t>
            </a:r>
            <a:r>
              <a:rPr lang="en-US" altLang="zh-CN" dirty="0">
                <a:solidFill>
                  <a:schemeClr val="bg2">
                    <a:lumMod val="50000"/>
                  </a:schemeClr>
                </a:solidFill>
              </a:rPr>
              <a:t>Responses</a:t>
            </a:r>
            <a:r>
              <a:rPr lang="zh-CN" altLang="en-US" dirty="0">
                <a:solidFill>
                  <a:schemeClr val="bg2">
                    <a:lumMod val="50000"/>
                  </a:schemeClr>
                </a:solidFill>
              </a:rPr>
              <a:t>交还给</a:t>
            </a:r>
            <a:r>
              <a:rPr lang="en-US" altLang="zh-CN" dirty="0" err="1">
                <a:solidFill>
                  <a:schemeClr val="bg2">
                    <a:lumMod val="50000"/>
                  </a:schemeClr>
                </a:solidFill>
              </a:rPr>
              <a:t>Scrapy</a:t>
            </a:r>
            <a:r>
              <a:rPr lang="en-US" altLang="zh-CN" dirty="0">
                <a:solidFill>
                  <a:schemeClr val="bg2">
                    <a:lumMod val="50000"/>
                  </a:schemeClr>
                </a:solidFill>
              </a:rPr>
              <a:t> Engine(</a:t>
            </a:r>
            <a:r>
              <a:rPr lang="zh-CN" altLang="en-US" dirty="0">
                <a:solidFill>
                  <a:schemeClr val="bg2">
                    <a:lumMod val="50000"/>
                  </a:schemeClr>
                </a:solidFill>
              </a:rPr>
              <a:t>引擎</a:t>
            </a:r>
            <a:r>
              <a:rPr lang="en-US" altLang="zh-CN" dirty="0">
                <a:solidFill>
                  <a:schemeClr val="bg2">
                    <a:lumMod val="50000"/>
                  </a:schemeClr>
                </a:solidFill>
              </a:rPr>
              <a:t>)</a:t>
            </a:r>
            <a:r>
              <a:rPr lang="zh-CN" altLang="en-US" dirty="0">
                <a:solidFill>
                  <a:schemeClr val="bg2">
                    <a:lumMod val="50000"/>
                  </a:schemeClr>
                </a:solidFill>
              </a:rPr>
              <a:t>，由引擎交给</a:t>
            </a:r>
            <a:r>
              <a:rPr lang="en-US" altLang="zh-CN" dirty="0">
                <a:solidFill>
                  <a:schemeClr val="bg2">
                    <a:lumMod val="50000"/>
                  </a:schemeClr>
                </a:solidFill>
              </a:rPr>
              <a:t>Spider</a:t>
            </a:r>
            <a:r>
              <a:rPr lang="zh-CN" altLang="en-US" dirty="0">
                <a:solidFill>
                  <a:schemeClr val="bg2">
                    <a:lumMod val="50000"/>
                  </a:schemeClr>
                </a:solidFill>
              </a:rPr>
              <a:t>来</a:t>
            </a:r>
            <a:r>
              <a:rPr lang="zh-CN" altLang="en-US" dirty="0" smtClean="0">
                <a:solidFill>
                  <a:schemeClr val="bg2">
                    <a:lumMod val="50000"/>
                  </a:schemeClr>
                </a:solidFill>
              </a:rPr>
              <a:t>处理。</a:t>
            </a:r>
            <a:r>
              <a:rPr lang="zh-CN" altLang="en-US" dirty="0">
                <a:solidFill>
                  <a:srgbClr val="FF0000"/>
                </a:solidFill>
              </a:rPr>
              <a:t>不需要编码</a:t>
            </a:r>
            <a:r>
              <a:rPr lang="zh-CN" altLang="en-US" dirty="0" smtClean="0">
                <a:solidFill>
                  <a:schemeClr val="bg2">
                    <a:lumMod val="50000"/>
                  </a:schemeClr>
                </a:solidFill>
              </a:rPr>
              <a:t>。</a:t>
            </a:r>
            <a:endParaRPr kumimoji="1" lang="en-US" altLang="zh-CN" dirty="0">
              <a:solidFill>
                <a:schemeClr val="bg2">
                  <a:lumMod val="50000"/>
                </a:schemeClr>
              </a:solidFill>
            </a:endParaRPr>
          </a:p>
          <a:p>
            <a:pPr>
              <a:spcAft>
                <a:spcPts val="600"/>
              </a:spcAft>
              <a:buFont typeface="Wingdings" charset="2"/>
              <a:buChar char="l"/>
            </a:pPr>
            <a:endParaRPr kumimoji="1" lang="en-US" altLang="zh-CN" dirty="0" smtClean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582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b="1" dirty="0" err="1" smtClean="0">
                <a:latin typeface="SimHei" charset="-122"/>
                <a:ea typeface="SimHei" charset="-122"/>
                <a:cs typeface="SimHei" charset="-122"/>
              </a:rPr>
              <a:t>Scrapy</a:t>
            </a:r>
            <a:r>
              <a:rPr kumimoji="1" lang="zh-CN" altLang="en-US" b="1" dirty="0" smtClean="0">
                <a:latin typeface="SimHei" charset="-122"/>
                <a:ea typeface="SimHei" charset="-122"/>
                <a:cs typeface="SimHei" charset="-122"/>
              </a:rPr>
              <a:t>架构图</a:t>
            </a:r>
            <a:endParaRPr kumimoji="1" lang="zh-CN" altLang="en-US" dirty="0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3" name="内容占位符 4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552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buFont typeface="Wingdings" charset="2"/>
              <a:buChar char="l"/>
            </a:pPr>
            <a:r>
              <a:rPr kumimoji="1" lang="zh-CN" altLang="en-US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kumimoji="1" lang="en-US" altLang="zh-CN" dirty="0" smtClean="0">
                <a:solidFill>
                  <a:schemeClr val="bg2">
                    <a:lumMod val="50000"/>
                  </a:schemeClr>
                </a:solidFill>
              </a:rPr>
              <a:t>Spider</a:t>
            </a:r>
            <a:r>
              <a:rPr kumimoji="1" lang="zh-CN" altLang="en-US" dirty="0" smtClean="0">
                <a:solidFill>
                  <a:schemeClr val="bg2">
                    <a:lumMod val="50000"/>
                  </a:schemeClr>
                </a:solidFill>
              </a:rPr>
              <a:t>（爬虫）</a:t>
            </a:r>
            <a:endParaRPr kumimoji="1" lang="en-US" altLang="zh-CN" dirty="0" smtClean="0">
              <a:solidFill>
                <a:schemeClr val="bg2">
                  <a:lumMod val="50000"/>
                </a:schemeClr>
              </a:solidFill>
            </a:endParaRPr>
          </a:p>
          <a:p>
            <a:pPr marL="457200" lvl="1" indent="0">
              <a:spcAft>
                <a:spcPts val="600"/>
              </a:spcAft>
              <a:buNone/>
            </a:pPr>
            <a:r>
              <a:rPr lang="zh-CN" altLang="en-US" dirty="0">
                <a:solidFill>
                  <a:schemeClr val="bg2">
                    <a:lumMod val="50000"/>
                  </a:schemeClr>
                </a:solidFill>
              </a:rPr>
              <a:t>它负责处理所有</a:t>
            </a:r>
            <a:r>
              <a:rPr lang="en-US" altLang="zh-CN" dirty="0" smtClean="0">
                <a:solidFill>
                  <a:schemeClr val="bg2">
                    <a:lumMod val="50000"/>
                  </a:schemeClr>
                </a:solidFill>
              </a:rPr>
              <a:t>Responses</a:t>
            </a:r>
            <a:r>
              <a:rPr lang="zh-CN" altLang="en-US" dirty="0" smtClean="0">
                <a:solidFill>
                  <a:schemeClr val="bg2">
                    <a:lumMod val="50000"/>
                  </a:schemeClr>
                </a:solidFill>
              </a:rPr>
              <a:t>，从中</a:t>
            </a:r>
            <a:r>
              <a:rPr lang="zh-CN" altLang="en-US" dirty="0">
                <a:solidFill>
                  <a:schemeClr val="bg2">
                    <a:lumMod val="50000"/>
                  </a:schemeClr>
                </a:solidFill>
              </a:rPr>
              <a:t>分析提取数据，获取</a:t>
            </a:r>
            <a:r>
              <a:rPr lang="en-US" altLang="zh-CN" dirty="0">
                <a:solidFill>
                  <a:schemeClr val="bg2">
                    <a:lumMod val="50000"/>
                  </a:schemeClr>
                </a:solidFill>
              </a:rPr>
              <a:t>Item</a:t>
            </a:r>
            <a:r>
              <a:rPr lang="zh-CN" altLang="en-US" dirty="0">
                <a:solidFill>
                  <a:schemeClr val="bg2">
                    <a:lumMod val="50000"/>
                  </a:schemeClr>
                </a:solidFill>
              </a:rPr>
              <a:t>字段需要的数据，并将需要跟进的</a:t>
            </a:r>
            <a:r>
              <a:rPr lang="en-US" altLang="zh-CN" dirty="0">
                <a:solidFill>
                  <a:schemeClr val="bg2">
                    <a:lumMod val="50000"/>
                  </a:schemeClr>
                </a:solidFill>
              </a:rPr>
              <a:t>URL</a:t>
            </a:r>
            <a:r>
              <a:rPr lang="zh-CN" altLang="en-US" dirty="0">
                <a:solidFill>
                  <a:schemeClr val="bg2">
                    <a:lumMod val="50000"/>
                  </a:schemeClr>
                </a:solidFill>
              </a:rPr>
              <a:t>提交给引擎，再次进入</a:t>
            </a:r>
            <a:r>
              <a:rPr lang="en-US" altLang="zh-CN" dirty="0">
                <a:solidFill>
                  <a:schemeClr val="bg2">
                    <a:lumMod val="50000"/>
                  </a:schemeClr>
                </a:solidFill>
              </a:rPr>
              <a:t>Scheduler(</a:t>
            </a:r>
            <a:r>
              <a:rPr lang="zh-CN" altLang="en-US" dirty="0">
                <a:solidFill>
                  <a:schemeClr val="bg2">
                    <a:lumMod val="50000"/>
                  </a:schemeClr>
                </a:solidFill>
              </a:rPr>
              <a:t>调度器</a:t>
            </a:r>
            <a:r>
              <a:rPr lang="en-US" altLang="zh-CN" dirty="0" smtClean="0">
                <a:solidFill>
                  <a:schemeClr val="bg2">
                    <a:lumMod val="50000"/>
                  </a:schemeClr>
                </a:solidFill>
              </a:rPr>
              <a:t>)</a:t>
            </a:r>
            <a:r>
              <a:rPr lang="zh-CN" altLang="en-US" dirty="0" smtClean="0">
                <a:solidFill>
                  <a:schemeClr val="bg2">
                    <a:lumMod val="50000"/>
                  </a:schemeClr>
                </a:solidFill>
              </a:rPr>
              <a:t>。</a:t>
            </a:r>
            <a:r>
              <a:rPr lang="zh-CN" altLang="en-US" dirty="0" smtClean="0">
                <a:solidFill>
                  <a:srgbClr val="FF0000"/>
                </a:solidFill>
              </a:rPr>
              <a:t>需要编码</a:t>
            </a:r>
            <a:r>
              <a:rPr lang="zh-CN" altLang="en-US" dirty="0" smtClean="0">
                <a:solidFill>
                  <a:schemeClr val="bg2">
                    <a:lumMod val="50000"/>
                  </a:schemeClr>
                </a:solidFill>
              </a:rPr>
              <a:t>。</a:t>
            </a:r>
            <a:endParaRPr lang="en-US" altLang="zh-CN" dirty="0">
              <a:solidFill>
                <a:schemeClr val="bg2">
                  <a:lumMod val="50000"/>
                </a:schemeClr>
              </a:solidFill>
            </a:endParaRPr>
          </a:p>
          <a:p>
            <a:pPr>
              <a:spcAft>
                <a:spcPts val="600"/>
              </a:spcAft>
              <a:buFont typeface="Wingdings" charset="2"/>
              <a:buChar char="l"/>
            </a:pPr>
            <a:r>
              <a:rPr kumimoji="1" lang="en-US" altLang="zh-CN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kumimoji="1" lang="en-US" altLang="zh-CN" dirty="0" smtClean="0">
                <a:solidFill>
                  <a:schemeClr val="bg2">
                    <a:lumMod val="50000"/>
                  </a:schemeClr>
                </a:solidFill>
              </a:rPr>
              <a:t>Item</a:t>
            </a:r>
            <a:r>
              <a:rPr kumimoji="1" lang="zh-CN" altLang="en-US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kumimoji="1" lang="en-US" altLang="zh-CN" dirty="0" err="1" smtClean="0">
                <a:solidFill>
                  <a:schemeClr val="bg2">
                    <a:lumMod val="50000"/>
                  </a:schemeClr>
                </a:solidFill>
              </a:rPr>
              <a:t>Pipleline</a:t>
            </a:r>
            <a:r>
              <a:rPr kumimoji="1" lang="zh-CN" altLang="en-US" dirty="0" smtClean="0">
                <a:solidFill>
                  <a:schemeClr val="bg2">
                    <a:lumMod val="50000"/>
                  </a:schemeClr>
                </a:solidFill>
              </a:rPr>
              <a:t>（管道）</a:t>
            </a:r>
            <a:endParaRPr kumimoji="1" lang="en-US" altLang="zh-CN" dirty="0" smtClean="0">
              <a:solidFill>
                <a:schemeClr val="bg2">
                  <a:lumMod val="50000"/>
                </a:schemeClr>
              </a:solidFill>
            </a:endParaRPr>
          </a:p>
          <a:p>
            <a:pPr marL="457200" lvl="1" indent="0">
              <a:spcAft>
                <a:spcPts val="600"/>
              </a:spcAft>
              <a:buNone/>
            </a:pPr>
            <a:r>
              <a:rPr lang="zh-CN" altLang="en-US" dirty="0">
                <a:solidFill>
                  <a:schemeClr val="bg2">
                    <a:lumMod val="50000"/>
                  </a:schemeClr>
                </a:solidFill>
              </a:rPr>
              <a:t>它负责处理</a:t>
            </a:r>
            <a:r>
              <a:rPr lang="en-US" altLang="zh-CN" dirty="0">
                <a:solidFill>
                  <a:schemeClr val="bg2">
                    <a:lumMod val="50000"/>
                  </a:schemeClr>
                </a:solidFill>
              </a:rPr>
              <a:t>Spider</a:t>
            </a:r>
            <a:r>
              <a:rPr lang="zh-CN" altLang="en-US" dirty="0">
                <a:solidFill>
                  <a:schemeClr val="bg2">
                    <a:lumMod val="50000"/>
                  </a:schemeClr>
                </a:solidFill>
              </a:rPr>
              <a:t>中获取到的</a:t>
            </a:r>
            <a:r>
              <a:rPr lang="en-US" altLang="zh-CN" dirty="0">
                <a:solidFill>
                  <a:schemeClr val="bg2">
                    <a:lumMod val="50000"/>
                  </a:schemeClr>
                </a:solidFill>
              </a:rPr>
              <a:t>Item</a:t>
            </a:r>
            <a:r>
              <a:rPr lang="zh-CN" altLang="en-US" dirty="0">
                <a:solidFill>
                  <a:schemeClr val="bg2">
                    <a:lumMod val="50000"/>
                  </a:schemeClr>
                </a:solidFill>
              </a:rPr>
              <a:t>，</a:t>
            </a:r>
            <a:r>
              <a:rPr lang="zh-CN" altLang="en-US" dirty="0" smtClean="0">
                <a:solidFill>
                  <a:schemeClr val="bg2">
                    <a:lumMod val="50000"/>
                  </a:schemeClr>
                </a:solidFill>
              </a:rPr>
              <a:t>并进行</a:t>
            </a:r>
            <a:r>
              <a:rPr lang="zh-CN" altLang="en-US" dirty="0">
                <a:solidFill>
                  <a:schemeClr val="bg2">
                    <a:lumMod val="50000"/>
                  </a:schemeClr>
                </a:solidFill>
              </a:rPr>
              <a:t>后期处理（详细分析、过滤、存储等）的地方</a:t>
            </a:r>
            <a:r>
              <a:rPr lang="zh-CN" altLang="en-US" dirty="0" smtClean="0">
                <a:solidFill>
                  <a:schemeClr val="bg2">
                    <a:lumMod val="50000"/>
                  </a:schemeClr>
                </a:solidFill>
              </a:rPr>
              <a:t>。</a:t>
            </a:r>
            <a:r>
              <a:rPr lang="zh-CN" altLang="en-US" dirty="0" smtClean="0">
                <a:solidFill>
                  <a:srgbClr val="FF0000"/>
                </a:solidFill>
              </a:rPr>
              <a:t>需要</a:t>
            </a:r>
            <a:r>
              <a:rPr lang="zh-CN" altLang="en-US" dirty="0">
                <a:solidFill>
                  <a:srgbClr val="FF0000"/>
                </a:solidFill>
              </a:rPr>
              <a:t>编码</a:t>
            </a:r>
            <a:r>
              <a:rPr lang="zh-CN" altLang="en-US" dirty="0" smtClean="0">
                <a:solidFill>
                  <a:schemeClr val="bg2">
                    <a:lumMod val="50000"/>
                  </a:schemeClr>
                </a:solidFill>
              </a:rPr>
              <a:t>。</a:t>
            </a:r>
            <a:endParaRPr lang="en-US" altLang="zh-CN" dirty="0" smtClean="0">
              <a:solidFill>
                <a:schemeClr val="bg2">
                  <a:lumMod val="50000"/>
                </a:schemeClr>
              </a:solidFill>
            </a:endParaRPr>
          </a:p>
          <a:p>
            <a:pPr>
              <a:spcAft>
                <a:spcPts val="600"/>
              </a:spcAft>
              <a:buFont typeface="Wingdings" charset="2"/>
              <a:buChar char="l"/>
            </a:pPr>
            <a:r>
              <a:rPr kumimoji="1" lang="en-US" altLang="zh-CN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kumimoji="1" lang="en-US" altLang="zh-CN" dirty="0" smtClean="0">
                <a:solidFill>
                  <a:schemeClr val="bg2">
                    <a:lumMod val="50000"/>
                  </a:schemeClr>
                </a:solidFill>
              </a:rPr>
              <a:t>Downloader </a:t>
            </a:r>
            <a:r>
              <a:rPr kumimoji="1" lang="en-US" altLang="zh-CN" dirty="0" err="1" smtClean="0">
                <a:solidFill>
                  <a:schemeClr val="bg2">
                    <a:lumMod val="50000"/>
                  </a:schemeClr>
                </a:solidFill>
              </a:rPr>
              <a:t>Middlewares</a:t>
            </a:r>
            <a:r>
              <a:rPr kumimoji="1" lang="zh-CN" altLang="en-US" dirty="0" smtClean="0">
                <a:solidFill>
                  <a:schemeClr val="bg2">
                    <a:lumMod val="50000"/>
                  </a:schemeClr>
                </a:solidFill>
              </a:rPr>
              <a:t>（下载中间件）</a:t>
            </a:r>
            <a:endParaRPr kumimoji="1" lang="en-US" altLang="zh-CN" dirty="0">
              <a:solidFill>
                <a:schemeClr val="bg2">
                  <a:lumMod val="50000"/>
                </a:schemeClr>
              </a:solidFill>
            </a:endParaRPr>
          </a:p>
          <a:p>
            <a:pPr marL="457200" lvl="1" indent="0">
              <a:spcAft>
                <a:spcPts val="600"/>
              </a:spcAft>
              <a:buNone/>
            </a:pPr>
            <a:r>
              <a:rPr lang="zh-CN" altLang="en-US" dirty="0">
                <a:solidFill>
                  <a:schemeClr val="bg2">
                    <a:lumMod val="50000"/>
                  </a:schemeClr>
                </a:solidFill>
              </a:rPr>
              <a:t>你可以当作是一个可以自定义扩展下载功能的组件</a:t>
            </a:r>
            <a:r>
              <a:rPr lang="zh-CN" altLang="en-US" dirty="0" smtClean="0">
                <a:solidFill>
                  <a:schemeClr val="bg2">
                    <a:lumMod val="50000"/>
                  </a:schemeClr>
                </a:solidFill>
              </a:rPr>
              <a:t>。</a:t>
            </a:r>
            <a:r>
              <a:rPr lang="zh-CN" altLang="en-US" dirty="0" smtClean="0">
                <a:solidFill>
                  <a:srgbClr val="FF0000"/>
                </a:solidFill>
              </a:rPr>
              <a:t>可以编写代码。</a:t>
            </a:r>
            <a:r>
              <a:rPr kumimoji="1" lang="en-US" altLang="zh-CN" dirty="0" smtClean="0">
                <a:solidFill>
                  <a:schemeClr val="bg2">
                    <a:lumMod val="50000"/>
                  </a:schemeClr>
                </a:solidFill>
              </a:rPr>
              <a:t>	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14252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b="1" dirty="0" err="1" smtClean="0">
                <a:latin typeface="SimHei" charset="-122"/>
                <a:ea typeface="SimHei" charset="-122"/>
                <a:cs typeface="SimHei" charset="-122"/>
              </a:rPr>
              <a:t>Scrapy</a:t>
            </a:r>
            <a:r>
              <a:rPr kumimoji="1" lang="zh-CN" altLang="en-US" b="1" dirty="0" smtClean="0">
                <a:latin typeface="SimHei" charset="-122"/>
                <a:ea typeface="SimHei" charset="-122"/>
                <a:cs typeface="SimHei" charset="-122"/>
              </a:rPr>
              <a:t>架构图</a:t>
            </a:r>
            <a:endParaRPr kumimoji="1" lang="zh-CN" altLang="en-US" dirty="0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3" name="内容占位符 4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5522"/>
          </a:xfrm>
        </p:spPr>
        <p:txBody>
          <a:bodyPr>
            <a:normAutofit fontScale="92500" lnSpcReduction="10000"/>
          </a:bodyPr>
          <a:lstStyle/>
          <a:p>
            <a:pPr>
              <a:spcAft>
                <a:spcPts val="600"/>
              </a:spcAft>
              <a:buFont typeface="Wingdings" charset="2"/>
              <a:buChar char="l"/>
            </a:pPr>
            <a:r>
              <a:rPr kumimoji="1" lang="zh-CN" altLang="en-US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kumimoji="1" lang="en-US" altLang="zh-CN" dirty="0" smtClean="0">
                <a:solidFill>
                  <a:schemeClr val="bg2">
                    <a:lumMod val="50000"/>
                  </a:schemeClr>
                </a:solidFill>
              </a:rPr>
              <a:t>Spider</a:t>
            </a:r>
            <a:r>
              <a:rPr kumimoji="1" lang="zh-CN" altLang="en-US" dirty="0" smtClean="0">
                <a:solidFill>
                  <a:schemeClr val="bg2">
                    <a:lumMod val="50000"/>
                  </a:schemeClr>
                </a:solidFill>
              </a:rPr>
              <a:t>（爬虫）</a:t>
            </a:r>
            <a:endParaRPr kumimoji="1" lang="en-US" altLang="zh-CN" dirty="0" smtClean="0">
              <a:solidFill>
                <a:schemeClr val="bg2">
                  <a:lumMod val="50000"/>
                </a:schemeClr>
              </a:solidFill>
            </a:endParaRPr>
          </a:p>
          <a:p>
            <a:pPr marL="457200" lvl="1" indent="0">
              <a:spcAft>
                <a:spcPts val="600"/>
              </a:spcAft>
              <a:buNone/>
            </a:pPr>
            <a:r>
              <a:rPr lang="zh-CN" altLang="en-US" dirty="0">
                <a:solidFill>
                  <a:schemeClr val="bg2">
                    <a:lumMod val="50000"/>
                  </a:schemeClr>
                </a:solidFill>
              </a:rPr>
              <a:t>它负责处理所有</a:t>
            </a:r>
            <a:r>
              <a:rPr lang="en-US" altLang="zh-CN" dirty="0" smtClean="0">
                <a:solidFill>
                  <a:schemeClr val="bg2">
                    <a:lumMod val="50000"/>
                  </a:schemeClr>
                </a:solidFill>
              </a:rPr>
              <a:t>Responses</a:t>
            </a:r>
            <a:r>
              <a:rPr lang="zh-CN" altLang="en-US" dirty="0" smtClean="0">
                <a:solidFill>
                  <a:schemeClr val="bg2">
                    <a:lumMod val="50000"/>
                  </a:schemeClr>
                </a:solidFill>
              </a:rPr>
              <a:t>，从中</a:t>
            </a:r>
            <a:r>
              <a:rPr lang="zh-CN" altLang="en-US" dirty="0">
                <a:solidFill>
                  <a:schemeClr val="bg2">
                    <a:lumMod val="50000"/>
                  </a:schemeClr>
                </a:solidFill>
              </a:rPr>
              <a:t>分析提取数据，获取</a:t>
            </a:r>
            <a:r>
              <a:rPr lang="en-US" altLang="zh-CN" dirty="0">
                <a:solidFill>
                  <a:schemeClr val="bg2">
                    <a:lumMod val="50000"/>
                  </a:schemeClr>
                </a:solidFill>
              </a:rPr>
              <a:t>Item</a:t>
            </a:r>
            <a:r>
              <a:rPr lang="zh-CN" altLang="en-US" dirty="0">
                <a:solidFill>
                  <a:schemeClr val="bg2">
                    <a:lumMod val="50000"/>
                  </a:schemeClr>
                </a:solidFill>
              </a:rPr>
              <a:t>字段需要的数据，并将需要跟进的</a:t>
            </a:r>
            <a:r>
              <a:rPr lang="en-US" altLang="zh-CN" dirty="0">
                <a:solidFill>
                  <a:schemeClr val="bg2">
                    <a:lumMod val="50000"/>
                  </a:schemeClr>
                </a:solidFill>
              </a:rPr>
              <a:t>URL</a:t>
            </a:r>
            <a:r>
              <a:rPr lang="zh-CN" altLang="en-US" dirty="0">
                <a:solidFill>
                  <a:schemeClr val="bg2">
                    <a:lumMod val="50000"/>
                  </a:schemeClr>
                </a:solidFill>
              </a:rPr>
              <a:t>提交给引擎，再次进入</a:t>
            </a:r>
            <a:r>
              <a:rPr lang="en-US" altLang="zh-CN" dirty="0">
                <a:solidFill>
                  <a:schemeClr val="bg2">
                    <a:lumMod val="50000"/>
                  </a:schemeClr>
                </a:solidFill>
              </a:rPr>
              <a:t>Scheduler(</a:t>
            </a:r>
            <a:r>
              <a:rPr lang="zh-CN" altLang="en-US" dirty="0">
                <a:solidFill>
                  <a:schemeClr val="bg2">
                    <a:lumMod val="50000"/>
                  </a:schemeClr>
                </a:solidFill>
              </a:rPr>
              <a:t>调度器</a:t>
            </a:r>
            <a:r>
              <a:rPr lang="en-US" altLang="zh-CN" dirty="0" smtClean="0">
                <a:solidFill>
                  <a:schemeClr val="bg2">
                    <a:lumMod val="50000"/>
                  </a:schemeClr>
                </a:solidFill>
              </a:rPr>
              <a:t>)</a:t>
            </a:r>
            <a:r>
              <a:rPr lang="zh-CN" altLang="en-US" dirty="0" smtClean="0">
                <a:solidFill>
                  <a:schemeClr val="bg2">
                    <a:lumMod val="50000"/>
                  </a:schemeClr>
                </a:solidFill>
              </a:rPr>
              <a:t>。</a:t>
            </a:r>
            <a:r>
              <a:rPr lang="zh-CN" altLang="en-US" dirty="0" smtClean="0">
                <a:solidFill>
                  <a:srgbClr val="FF0000"/>
                </a:solidFill>
              </a:rPr>
              <a:t>需要编码</a:t>
            </a:r>
            <a:r>
              <a:rPr lang="zh-CN" altLang="en-US" dirty="0" smtClean="0">
                <a:solidFill>
                  <a:schemeClr val="bg2">
                    <a:lumMod val="50000"/>
                  </a:schemeClr>
                </a:solidFill>
              </a:rPr>
              <a:t>。</a:t>
            </a:r>
            <a:endParaRPr lang="en-US" altLang="zh-CN" dirty="0">
              <a:solidFill>
                <a:schemeClr val="bg2">
                  <a:lumMod val="50000"/>
                </a:schemeClr>
              </a:solidFill>
            </a:endParaRPr>
          </a:p>
          <a:p>
            <a:pPr>
              <a:spcAft>
                <a:spcPts val="600"/>
              </a:spcAft>
              <a:buFont typeface="Wingdings" charset="2"/>
              <a:buChar char="l"/>
            </a:pPr>
            <a:r>
              <a:rPr kumimoji="1" lang="en-US" altLang="zh-CN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kumimoji="1" lang="en-US" altLang="zh-CN" dirty="0" smtClean="0">
                <a:solidFill>
                  <a:schemeClr val="bg2">
                    <a:lumMod val="50000"/>
                  </a:schemeClr>
                </a:solidFill>
              </a:rPr>
              <a:t>Item</a:t>
            </a:r>
            <a:r>
              <a:rPr kumimoji="1" lang="zh-CN" altLang="en-US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kumimoji="1" lang="en-US" altLang="zh-CN" dirty="0" err="1" smtClean="0">
                <a:solidFill>
                  <a:schemeClr val="bg2">
                    <a:lumMod val="50000"/>
                  </a:schemeClr>
                </a:solidFill>
              </a:rPr>
              <a:t>Pipleline</a:t>
            </a:r>
            <a:r>
              <a:rPr kumimoji="1" lang="zh-CN" altLang="en-US" dirty="0" smtClean="0">
                <a:solidFill>
                  <a:schemeClr val="bg2">
                    <a:lumMod val="50000"/>
                  </a:schemeClr>
                </a:solidFill>
              </a:rPr>
              <a:t>（管道）</a:t>
            </a:r>
            <a:endParaRPr kumimoji="1" lang="en-US" altLang="zh-CN" dirty="0" smtClean="0">
              <a:solidFill>
                <a:schemeClr val="bg2">
                  <a:lumMod val="50000"/>
                </a:schemeClr>
              </a:solidFill>
            </a:endParaRPr>
          </a:p>
          <a:p>
            <a:pPr marL="457200" lvl="1" indent="0">
              <a:spcAft>
                <a:spcPts val="600"/>
              </a:spcAft>
              <a:buNone/>
            </a:pPr>
            <a:r>
              <a:rPr lang="zh-CN" altLang="en-US" dirty="0">
                <a:solidFill>
                  <a:schemeClr val="bg2">
                    <a:lumMod val="50000"/>
                  </a:schemeClr>
                </a:solidFill>
              </a:rPr>
              <a:t>它负责处理</a:t>
            </a:r>
            <a:r>
              <a:rPr lang="en-US" altLang="zh-CN" dirty="0">
                <a:solidFill>
                  <a:schemeClr val="bg2">
                    <a:lumMod val="50000"/>
                  </a:schemeClr>
                </a:solidFill>
              </a:rPr>
              <a:t>Spider</a:t>
            </a:r>
            <a:r>
              <a:rPr lang="zh-CN" altLang="en-US" dirty="0">
                <a:solidFill>
                  <a:schemeClr val="bg2">
                    <a:lumMod val="50000"/>
                  </a:schemeClr>
                </a:solidFill>
              </a:rPr>
              <a:t>中获取到的</a:t>
            </a:r>
            <a:r>
              <a:rPr lang="en-US" altLang="zh-CN" dirty="0">
                <a:solidFill>
                  <a:schemeClr val="bg2">
                    <a:lumMod val="50000"/>
                  </a:schemeClr>
                </a:solidFill>
              </a:rPr>
              <a:t>Item</a:t>
            </a:r>
            <a:r>
              <a:rPr lang="zh-CN" altLang="en-US" dirty="0">
                <a:solidFill>
                  <a:schemeClr val="bg2">
                    <a:lumMod val="50000"/>
                  </a:schemeClr>
                </a:solidFill>
              </a:rPr>
              <a:t>，并进行进行后期处理（详细分析、过滤、存储等）的地方</a:t>
            </a:r>
            <a:r>
              <a:rPr lang="zh-CN" altLang="en-US" dirty="0" smtClean="0">
                <a:solidFill>
                  <a:schemeClr val="bg2">
                    <a:lumMod val="50000"/>
                  </a:schemeClr>
                </a:solidFill>
              </a:rPr>
              <a:t>。</a:t>
            </a:r>
            <a:r>
              <a:rPr lang="zh-CN" altLang="en-US" dirty="0" smtClean="0">
                <a:solidFill>
                  <a:srgbClr val="FF0000"/>
                </a:solidFill>
              </a:rPr>
              <a:t>需要</a:t>
            </a:r>
            <a:r>
              <a:rPr lang="zh-CN" altLang="en-US" dirty="0">
                <a:solidFill>
                  <a:srgbClr val="FF0000"/>
                </a:solidFill>
              </a:rPr>
              <a:t>编码</a:t>
            </a:r>
            <a:r>
              <a:rPr lang="zh-CN" altLang="en-US" dirty="0" smtClean="0">
                <a:solidFill>
                  <a:schemeClr val="bg2">
                    <a:lumMod val="50000"/>
                  </a:schemeClr>
                </a:solidFill>
              </a:rPr>
              <a:t>。</a:t>
            </a:r>
            <a:endParaRPr lang="en-US" altLang="zh-CN" dirty="0" smtClean="0">
              <a:solidFill>
                <a:schemeClr val="bg2">
                  <a:lumMod val="50000"/>
                </a:schemeClr>
              </a:solidFill>
            </a:endParaRPr>
          </a:p>
          <a:p>
            <a:pPr>
              <a:spcAft>
                <a:spcPts val="600"/>
              </a:spcAft>
              <a:buFont typeface="Wingdings" charset="2"/>
              <a:buChar char="l"/>
            </a:pPr>
            <a:r>
              <a:rPr kumimoji="1" lang="en-US" altLang="zh-CN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kumimoji="1" lang="en-US" altLang="zh-CN" dirty="0" smtClean="0">
                <a:solidFill>
                  <a:schemeClr val="bg2">
                    <a:lumMod val="50000"/>
                  </a:schemeClr>
                </a:solidFill>
              </a:rPr>
              <a:t>Downloader </a:t>
            </a:r>
            <a:r>
              <a:rPr kumimoji="1" lang="en-US" altLang="zh-CN" dirty="0" err="1" smtClean="0">
                <a:solidFill>
                  <a:schemeClr val="bg2">
                    <a:lumMod val="50000"/>
                  </a:schemeClr>
                </a:solidFill>
              </a:rPr>
              <a:t>Middlewares</a:t>
            </a:r>
            <a:r>
              <a:rPr kumimoji="1" lang="zh-CN" altLang="en-US" dirty="0" smtClean="0">
                <a:solidFill>
                  <a:schemeClr val="bg2">
                    <a:lumMod val="50000"/>
                  </a:schemeClr>
                </a:solidFill>
              </a:rPr>
              <a:t>（下载中间件）</a:t>
            </a:r>
            <a:endParaRPr kumimoji="1" lang="en-US" altLang="zh-CN" dirty="0">
              <a:solidFill>
                <a:schemeClr val="bg2">
                  <a:lumMod val="50000"/>
                </a:schemeClr>
              </a:solidFill>
            </a:endParaRPr>
          </a:p>
          <a:p>
            <a:pPr marL="457200" lvl="1" indent="0">
              <a:spcAft>
                <a:spcPts val="600"/>
              </a:spcAft>
              <a:buNone/>
            </a:pPr>
            <a:r>
              <a:rPr lang="zh-CN" altLang="en-US" dirty="0">
                <a:solidFill>
                  <a:schemeClr val="bg2">
                    <a:lumMod val="50000"/>
                  </a:schemeClr>
                </a:solidFill>
              </a:rPr>
              <a:t>你可以当作是一个可以自定义扩展下载功能的组件</a:t>
            </a:r>
            <a:r>
              <a:rPr lang="zh-CN" altLang="en-US" dirty="0" smtClean="0">
                <a:solidFill>
                  <a:schemeClr val="bg2">
                    <a:lumMod val="50000"/>
                  </a:schemeClr>
                </a:solidFill>
              </a:rPr>
              <a:t>。</a:t>
            </a:r>
            <a:endParaRPr lang="en-US" altLang="zh-CN" dirty="0">
              <a:solidFill>
                <a:srgbClr val="FF0000"/>
              </a:solidFill>
            </a:endParaRPr>
          </a:p>
          <a:p>
            <a:pPr>
              <a:spcAft>
                <a:spcPts val="600"/>
              </a:spcAft>
              <a:buFont typeface="Wingdings" charset="2"/>
              <a:buChar char="l"/>
            </a:pPr>
            <a:r>
              <a:rPr kumimoji="1" lang="en-US" altLang="zh-CN" dirty="0" smtClean="0">
                <a:solidFill>
                  <a:schemeClr val="bg2">
                    <a:lumMod val="50000"/>
                  </a:schemeClr>
                </a:solidFill>
              </a:rPr>
              <a:t>Spider </a:t>
            </a:r>
            <a:r>
              <a:rPr kumimoji="1" lang="en-US" altLang="zh-CN" dirty="0" err="1" smtClean="0">
                <a:solidFill>
                  <a:schemeClr val="bg2">
                    <a:lumMod val="50000"/>
                  </a:schemeClr>
                </a:solidFill>
              </a:rPr>
              <a:t>Middlewares</a:t>
            </a:r>
            <a:r>
              <a:rPr kumimoji="1" lang="en-US" altLang="zh-CN" dirty="0" smtClean="0">
                <a:solidFill>
                  <a:schemeClr val="bg2">
                    <a:lumMod val="50000"/>
                  </a:schemeClr>
                </a:solidFill>
              </a:rPr>
              <a:t> (Spider </a:t>
            </a:r>
            <a:r>
              <a:rPr kumimoji="1" lang="zh-CN" altLang="en-US" dirty="0" smtClean="0">
                <a:solidFill>
                  <a:schemeClr val="bg2">
                    <a:lumMod val="50000"/>
                  </a:schemeClr>
                </a:solidFill>
              </a:rPr>
              <a:t>中间件</a:t>
            </a:r>
            <a:r>
              <a:rPr kumimoji="1" lang="en-US" altLang="zh-CN" dirty="0" smtClean="0">
                <a:solidFill>
                  <a:schemeClr val="bg2">
                    <a:lumMod val="50000"/>
                  </a:schemeClr>
                </a:solidFill>
              </a:rPr>
              <a:t>)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kumimoji="1" lang="zh-CN" altLang="en-US" dirty="0" smtClean="0">
                <a:solidFill>
                  <a:schemeClr val="bg2">
                    <a:lumMod val="50000"/>
                  </a:schemeClr>
                </a:solidFill>
              </a:rPr>
              <a:t>可以理解为一个是可以自定义扩展和从左引擎和</a:t>
            </a:r>
            <a:r>
              <a:rPr kumimoji="1" lang="en-US" altLang="zh-CN" dirty="0" smtClean="0">
                <a:solidFill>
                  <a:schemeClr val="bg2">
                    <a:lumMod val="50000"/>
                  </a:schemeClr>
                </a:solidFill>
              </a:rPr>
              <a:t>Spider</a:t>
            </a:r>
            <a:r>
              <a:rPr kumimoji="1" lang="zh-CN" altLang="en-US" dirty="0" smtClean="0">
                <a:solidFill>
                  <a:schemeClr val="bg2">
                    <a:lumMod val="50000"/>
                  </a:schemeClr>
                </a:solidFill>
              </a:rPr>
              <a:t>中间通信的功能组件，比如进入</a:t>
            </a:r>
            <a:r>
              <a:rPr kumimoji="1" lang="en-US" altLang="zh-CN" dirty="0" smtClean="0">
                <a:solidFill>
                  <a:schemeClr val="bg2">
                    <a:lumMod val="50000"/>
                  </a:schemeClr>
                </a:solidFill>
              </a:rPr>
              <a:t>Spider</a:t>
            </a:r>
            <a:r>
              <a:rPr kumimoji="1" lang="zh-CN" altLang="en-US" dirty="0" smtClean="0">
                <a:solidFill>
                  <a:schemeClr val="bg2">
                    <a:lumMod val="50000"/>
                  </a:schemeClr>
                </a:solidFill>
              </a:rPr>
              <a:t>的</a:t>
            </a:r>
            <a:r>
              <a:rPr kumimoji="1" lang="en-US" altLang="zh-CN" dirty="0" smtClean="0">
                <a:solidFill>
                  <a:schemeClr val="bg2">
                    <a:lumMod val="50000"/>
                  </a:schemeClr>
                </a:solidFill>
              </a:rPr>
              <a:t>Response</a:t>
            </a:r>
            <a:r>
              <a:rPr kumimoji="1" lang="zh-CN" altLang="en-US" dirty="0" smtClean="0">
                <a:solidFill>
                  <a:schemeClr val="bg2">
                    <a:lumMod val="50000"/>
                  </a:schemeClr>
                </a:solidFill>
              </a:rPr>
              <a:t>和从</a:t>
            </a:r>
            <a:r>
              <a:rPr kumimoji="1" lang="en-US" altLang="zh-CN" dirty="0" smtClean="0">
                <a:solidFill>
                  <a:schemeClr val="bg2">
                    <a:lumMod val="50000"/>
                  </a:schemeClr>
                </a:solidFill>
              </a:rPr>
              <a:t>Spider</a:t>
            </a:r>
            <a:r>
              <a:rPr kumimoji="1" lang="zh-CN" altLang="en-US" dirty="0" smtClean="0">
                <a:solidFill>
                  <a:schemeClr val="bg2">
                    <a:lumMod val="50000"/>
                  </a:schemeClr>
                </a:solidFill>
              </a:rPr>
              <a:t>出去的</a:t>
            </a:r>
            <a:r>
              <a:rPr kumimoji="1" lang="en-US" altLang="zh-CN" dirty="0" smtClean="0">
                <a:solidFill>
                  <a:schemeClr val="bg2">
                    <a:lumMod val="50000"/>
                  </a:schemeClr>
                </a:solidFill>
              </a:rPr>
              <a:t>Requests</a:t>
            </a:r>
            <a:r>
              <a:rPr kumimoji="1" lang="zh-CN" altLang="en-US" dirty="0" smtClean="0">
                <a:solidFill>
                  <a:schemeClr val="bg2">
                    <a:lumMod val="50000"/>
                  </a:schemeClr>
                </a:solidFill>
              </a:rPr>
              <a:t>。</a:t>
            </a:r>
            <a:r>
              <a:rPr kumimoji="1" lang="en-US" altLang="zh-CN" dirty="0" smtClean="0">
                <a:solidFill>
                  <a:schemeClr val="bg2">
                    <a:lumMod val="50000"/>
                  </a:schemeClr>
                </a:solidFill>
              </a:rPr>
              <a:t>	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82370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b="1" dirty="0" err="1" smtClean="0">
                <a:latin typeface="SimHei" charset="-122"/>
                <a:ea typeface="SimHei" charset="-122"/>
                <a:cs typeface="SimHei" charset="-122"/>
              </a:rPr>
              <a:t>Scrapy</a:t>
            </a:r>
            <a:r>
              <a:rPr kumimoji="1" lang="zh-CN" altLang="en-US" b="1" dirty="0" smtClean="0">
                <a:latin typeface="SimHei" charset="-122"/>
                <a:ea typeface="SimHei" charset="-122"/>
                <a:cs typeface="SimHei" charset="-122"/>
              </a:rPr>
              <a:t>数据流</a:t>
            </a:r>
            <a:endParaRPr kumimoji="1" lang="zh-CN" altLang="en-US" dirty="0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3" name="内容占位符 4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5522"/>
          </a:xfrm>
        </p:spPr>
        <p:txBody>
          <a:bodyPr>
            <a:normAutofit lnSpcReduction="10000"/>
          </a:bodyPr>
          <a:lstStyle/>
          <a:p>
            <a:pPr marL="514350" indent="-514350">
              <a:spcAft>
                <a:spcPts val="600"/>
              </a:spcAft>
              <a:buFont typeface="+mj-lt"/>
              <a:buAutoNum type="arabicPeriod"/>
            </a:pPr>
            <a:r>
              <a:rPr kumimoji="1" lang="en-US" altLang="zh-CN" dirty="0" smtClean="0">
                <a:solidFill>
                  <a:schemeClr val="bg2">
                    <a:lumMod val="50000"/>
                  </a:schemeClr>
                </a:solidFill>
              </a:rPr>
              <a:t>Engine</a:t>
            </a:r>
            <a:r>
              <a:rPr kumimoji="1" lang="zh-CN" altLang="en-US" dirty="0" smtClean="0">
                <a:solidFill>
                  <a:schemeClr val="bg2">
                    <a:lumMod val="50000"/>
                  </a:schemeClr>
                </a:solidFill>
              </a:rPr>
              <a:t>从</a:t>
            </a:r>
            <a:r>
              <a:rPr kumimoji="1" lang="en-US" altLang="zh-CN" dirty="0" smtClean="0">
                <a:solidFill>
                  <a:schemeClr val="bg2">
                    <a:lumMod val="50000"/>
                  </a:schemeClr>
                </a:solidFill>
              </a:rPr>
              <a:t>Spider</a:t>
            </a:r>
            <a:r>
              <a:rPr kumimoji="1" lang="zh-CN" altLang="en-US" dirty="0" smtClean="0">
                <a:solidFill>
                  <a:schemeClr val="bg2">
                    <a:lumMod val="50000"/>
                  </a:schemeClr>
                </a:solidFill>
              </a:rPr>
              <a:t>处获得爬取请求</a:t>
            </a:r>
            <a:endParaRPr kumimoji="1" lang="en-US" altLang="zh-CN" dirty="0" smtClean="0">
              <a:solidFill>
                <a:schemeClr val="bg2">
                  <a:lumMod val="50000"/>
                </a:schemeClr>
              </a:solidFill>
            </a:endParaRPr>
          </a:p>
          <a:p>
            <a:pPr marL="514350" indent="-514350">
              <a:spcAft>
                <a:spcPts val="600"/>
              </a:spcAft>
              <a:buFont typeface="+mj-lt"/>
              <a:buAutoNum type="arabicPeriod"/>
            </a:pPr>
            <a:r>
              <a:rPr kumimoji="1" lang="en-US" altLang="zh-CN" dirty="0" smtClean="0">
                <a:solidFill>
                  <a:schemeClr val="bg2">
                    <a:lumMod val="50000"/>
                  </a:schemeClr>
                </a:solidFill>
              </a:rPr>
              <a:t>Engine</a:t>
            </a:r>
            <a:r>
              <a:rPr kumimoji="1" lang="zh-CN" altLang="en-US" dirty="0" smtClean="0">
                <a:solidFill>
                  <a:schemeClr val="bg2">
                    <a:lumMod val="50000"/>
                  </a:schemeClr>
                </a:solidFill>
              </a:rPr>
              <a:t>将请求发给</a:t>
            </a:r>
            <a:r>
              <a:rPr kumimoji="1" lang="en-US" altLang="zh-CN" dirty="0" smtClean="0">
                <a:solidFill>
                  <a:schemeClr val="bg2">
                    <a:lumMod val="50000"/>
                  </a:schemeClr>
                </a:solidFill>
              </a:rPr>
              <a:t>Scheduler</a:t>
            </a:r>
            <a:r>
              <a:rPr kumimoji="1" lang="zh-CN" altLang="en-US" dirty="0" smtClean="0">
                <a:solidFill>
                  <a:schemeClr val="bg2">
                    <a:lumMod val="50000"/>
                  </a:schemeClr>
                </a:solidFill>
              </a:rPr>
              <a:t>，用于调度</a:t>
            </a:r>
            <a:endParaRPr kumimoji="1" lang="en-US" altLang="zh-CN" dirty="0" smtClean="0">
              <a:solidFill>
                <a:schemeClr val="bg2">
                  <a:lumMod val="50000"/>
                </a:schemeClr>
              </a:solidFill>
            </a:endParaRPr>
          </a:p>
          <a:p>
            <a:pPr marL="514350" indent="-514350">
              <a:spcAft>
                <a:spcPts val="600"/>
              </a:spcAft>
              <a:buFont typeface="+mj-lt"/>
              <a:buAutoNum type="arabicPeriod"/>
            </a:pPr>
            <a:r>
              <a:rPr kumimoji="1" lang="en-US" altLang="zh-CN" dirty="0" smtClean="0">
                <a:solidFill>
                  <a:schemeClr val="bg2">
                    <a:lumMod val="50000"/>
                  </a:schemeClr>
                </a:solidFill>
              </a:rPr>
              <a:t>Engine</a:t>
            </a:r>
            <a:r>
              <a:rPr kumimoji="1" lang="zh-CN" altLang="en-US" dirty="0" smtClean="0">
                <a:solidFill>
                  <a:schemeClr val="bg2">
                    <a:lumMod val="50000"/>
                  </a:schemeClr>
                </a:solidFill>
              </a:rPr>
              <a:t>从</a:t>
            </a:r>
            <a:r>
              <a:rPr kumimoji="1" lang="en-US" altLang="zh-CN" dirty="0" smtClean="0">
                <a:solidFill>
                  <a:schemeClr val="bg2">
                    <a:lumMod val="50000"/>
                  </a:schemeClr>
                </a:solidFill>
              </a:rPr>
              <a:t>Scheduler</a:t>
            </a:r>
            <a:r>
              <a:rPr kumimoji="1" lang="zh-CN" altLang="en-US" dirty="0" smtClean="0">
                <a:solidFill>
                  <a:schemeClr val="bg2">
                    <a:lumMod val="50000"/>
                  </a:schemeClr>
                </a:solidFill>
              </a:rPr>
              <a:t>中获得下一个要爬取的请求</a:t>
            </a:r>
            <a:endParaRPr kumimoji="1" lang="en-US" altLang="zh-CN" dirty="0" smtClean="0">
              <a:solidFill>
                <a:schemeClr val="bg2">
                  <a:lumMod val="50000"/>
                </a:schemeClr>
              </a:solidFill>
            </a:endParaRPr>
          </a:p>
          <a:p>
            <a:pPr marL="514350" indent="-514350">
              <a:spcAft>
                <a:spcPts val="600"/>
              </a:spcAft>
              <a:buFont typeface="+mj-lt"/>
              <a:buAutoNum type="arabicPeriod"/>
            </a:pPr>
            <a:r>
              <a:rPr kumimoji="1" lang="en-US" altLang="zh-CN" dirty="0" smtClean="0">
                <a:solidFill>
                  <a:schemeClr val="bg2">
                    <a:lumMod val="50000"/>
                  </a:schemeClr>
                </a:solidFill>
              </a:rPr>
              <a:t>Engine</a:t>
            </a:r>
            <a:r>
              <a:rPr kumimoji="1" lang="zh-CN" altLang="en-US" dirty="0" smtClean="0">
                <a:solidFill>
                  <a:schemeClr val="bg2">
                    <a:lumMod val="50000"/>
                  </a:schemeClr>
                </a:solidFill>
              </a:rPr>
              <a:t>将爬取请求通过</a:t>
            </a:r>
            <a:r>
              <a:rPr kumimoji="1" lang="en-US" altLang="zh-CN" dirty="0" smtClean="0">
                <a:solidFill>
                  <a:schemeClr val="bg2">
                    <a:lumMod val="50000"/>
                  </a:schemeClr>
                </a:solidFill>
              </a:rPr>
              <a:t>Download</a:t>
            </a:r>
            <a:r>
              <a:rPr kumimoji="1" lang="zh-CN" altLang="en-US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kumimoji="1" lang="en-US" altLang="zh-CN" dirty="0" err="1" smtClean="0">
                <a:solidFill>
                  <a:schemeClr val="bg2">
                    <a:lumMod val="50000"/>
                  </a:schemeClr>
                </a:solidFill>
              </a:rPr>
              <a:t>Middlewares</a:t>
            </a:r>
            <a:r>
              <a:rPr kumimoji="1" lang="zh-CN" altLang="en-US" dirty="0" smtClean="0">
                <a:solidFill>
                  <a:schemeClr val="bg2">
                    <a:lumMod val="50000"/>
                  </a:schemeClr>
                </a:solidFill>
              </a:rPr>
              <a:t>发给</a:t>
            </a:r>
            <a:r>
              <a:rPr kumimoji="1" lang="en-US" altLang="zh-CN" dirty="0" smtClean="0">
                <a:solidFill>
                  <a:schemeClr val="bg2">
                    <a:lumMod val="50000"/>
                  </a:schemeClr>
                </a:solidFill>
              </a:rPr>
              <a:t>Downloader</a:t>
            </a:r>
          </a:p>
          <a:p>
            <a:pPr marL="514350" indent="-514350">
              <a:spcAft>
                <a:spcPts val="600"/>
              </a:spcAft>
              <a:buFont typeface="+mj-lt"/>
              <a:buAutoNum type="arabicPeriod"/>
            </a:pPr>
            <a:r>
              <a:rPr kumimoji="1" lang="en-US" altLang="zh-CN" dirty="0" smtClean="0">
                <a:solidFill>
                  <a:schemeClr val="bg2">
                    <a:lumMod val="50000"/>
                  </a:schemeClr>
                </a:solidFill>
              </a:rPr>
              <a:t>Downloader</a:t>
            </a:r>
            <a:r>
              <a:rPr kumimoji="1" lang="zh-CN" altLang="en-US" dirty="0" smtClean="0">
                <a:solidFill>
                  <a:schemeClr val="bg2">
                    <a:lumMod val="50000"/>
                  </a:schemeClr>
                </a:solidFill>
              </a:rPr>
              <a:t>爬取完成后形成</a:t>
            </a:r>
            <a:r>
              <a:rPr kumimoji="1" lang="en-US" altLang="zh-CN" dirty="0" smtClean="0">
                <a:solidFill>
                  <a:schemeClr val="bg2">
                    <a:lumMod val="50000"/>
                  </a:schemeClr>
                </a:solidFill>
              </a:rPr>
              <a:t>Response</a:t>
            </a:r>
            <a:r>
              <a:rPr kumimoji="1" lang="zh-CN" altLang="en-US" dirty="0" smtClean="0">
                <a:solidFill>
                  <a:schemeClr val="bg2">
                    <a:lumMod val="50000"/>
                  </a:schemeClr>
                </a:solidFill>
              </a:rPr>
              <a:t>相应发给</a:t>
            </a:r>
            <a:r>
              <a:rPr kumimoji="1" lang="en-US" altLang="zh-CN" dirty="0" smtClean="0">
                <a:solidFill>
                  <a:schemeClr val="bg2">
                    <a:lumMod val="50000"/>
                  </a:schemeClr>
                </a:solidFill>
              </a:rPr>
              <a:t>Engine</a:t>
            </a:r>
          </a:p>
          <a:p>
            <a:pPr marL="514350" indent="-514350">
              <a:spcAft>
                <a:spcPts val="600"/>
              </a:spcAft>
              <a:buFont typeface="+mj-lt"/>
              <a:buAutoNum type="arabicPeriod"/>
            </a:pPr>
            <a:r>
              <a:rPr kumimoji="1" lang="en-US" altLang="zh-CN" dirty="0" smtClean="0">
                <a:solidFill>
                  <a:schemeClr val="bg2">
                    <a:lumMod val="50000"/>
                  </a:schemeClr>
                </a:solidFill>
              </a:rPr>
              <a:t>Engine</a:t>
            </a:r>
            <a:r>
              <a:rPr kumimoji="1" lang="zh-CN" altLang="en-US" dirty="0" smtClean="0">
                <a:solidFill>
                  <a:schemeClr val="bg2">
                    <a:lumMod val="50000"/>
                  </a:schemeClr>
                </a:solidFill>
              </a:rPr>
              <a:t>将收到的响应发给</a:t>
            </a:r>
            <a:r>
              <a:rPr kumimoji="1" lang="en-US" altLang="zh-CN" dirty="0" smtClean="0">
                <a:solidFill>
                  <a:schemeClr val="bg2">
                    <a:lumMod val="50000"/>
                  </a:schemeClr>
                </a:solidFill>
              </a:rPr>
              <a:t>Spider</a:t>
            </a:r>
            <a:r>
              <a:rPr kumimoji="1" lang="zh-CN" altLang="en-US" dirty="0" smtClean="0">
                <a:solidFill>
                  <a:schemeClr val="bg2">
                    <a:lumMod val="50000"/>
                  </a:schemeClr>
                </a:solidFill>
              </a:rPr>
              <a:t>处理</a:t>
            </a:r>
            <a:endParaRPr kumimoji="1" lang="en-US" altLang="zh-CN" dirty="0" smtClean="0">
              <a:solidFill>
                <a:schemeClr val="bg2">
                  <a:lumMod val="50000"/>
                </a:schemeClr>
              </a:solidFill>
            </a:endParaRPr>
          </a:p>
          <a:p>
            <a:pPr marL="514350" indent="-514350">
              <a:spcAft>
                <a:spcPts val="600"/>
              </a:spcAft>
              <a:buFont typeface="+mj-lt"/>
              <a:buAutoNum type="arabicPeriod"/>
            </a:pPr>
            <a:r>
              <a:rPr kumimoji="1" lang="en-US" altLang="zh-CN" dirty="0" smtClean="0">
                <a:solidFill>
                  <a:schemeClr val="bg2">
                    <a:lumMod val="50000"/>
                  </a:schemeClr>
                </a:solidFill>
              </a:rPr>
              <a:t>Spider</a:t>
            </a:r>
            <a:r>
              <a:rPr kumimoji="1" lang="zh-CN" altLang="en-US" dirty="0" smtClean="0">
                <a:solidFill>
                  <a:schemeClr val="bg2">
                    <a:lumMod val="50000"/>
                  </a:schemeClr>
                </a:solidFill>
              </a:rPr>
              <a:t>处理后产生爬取相和新的爬取请求发给</a:t>
            </a:r>
            <a:r>
              <a:rPr kumimoji="1" lang="en-US" altLang="zh-CN" dirty="0" smtClean="0">
                <a:solidFill>
                  <a:schemeClr val="bg2">
                    <a:lumMod val="50000"/>
                  </a:schemeClr>
                </a:solidFill>
              </a:rPr>
              <a:t>Engine</a:t>
            </a:r>
          </a:p>
          <a:p>
            <a:pPr marL="514350" indent="-514350">
              <a:spcAft>
                <a:spcPts val="600"/>
              </a:spcAft>
              <a:buFont typeface="+mj-lt"/>
              <a:buAutoNum type="arabicPeriod"/>
            </a:pPr>
            <a:r>
              <a:rPr kumimoji="1" lang="en-US" altLang="zh-CN" dirty="0" smtClean="0">
                <a:solidFill>
                  <a:schemeClr val="bg2">
                    <a:lumMod val="50000"/>
                  </a:schemeClr>
                </a:solidFill>
              </a:rPr>
              <a:t>Engine</a:t>
            </a:r>
            <a:r>
              <a:rPr kumimoji="1" lang="zh-CN" altLang="en-US" dirty="0" smtClean="0">
                <a:solidFill>
                  <a:schemeClr val="bg2">
                    <a:lumMod val="50000"/>
                  </a:schemeClr>
                </a:solidFill>
              </a:rPr>
              <a:t>将爬取项发送给</a:t>
            </a:r>
            <a:r>
              <a:rPr kumimoji="1" lang="en-US" altLang="zh-CN" dirty="0" smtClean="0">
                <a:solidFill>
                  <a:schemeClr val="bg2">
                    <a:lumMod val="50000"/>
                  </a:schemeClr>
                </a:solidFill>
              </a:rPr>
              <a:t>Item</a:t>
            </a:r>
            <a:r>
              <a:rPr kumimoji="1" lang="zh-CN" altLang="en-US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kumimoji="1" lang="en-US" altLang="zh-CN" dirty="0" smtClean="0">
                <a:solidFill>
                  <a:schemeClr val="bg2">
                    <a:lumMod val="50000"/>
                  </a:schemeClr>
                </a:solidFill>
              </a:rPr>
              <a:t>Pipeline</a:t>
            </a:r>
            <a:r>
              <a:rPr kumimoji="1" lang="zh-CN" altLang="en-US" dirty="0" smtClean="0">
                <a:solidFill>
                  <a:schemeClr val="bg2">
                    <a:lumMod val="50000"/>
                  </a:schemeClr>
                </a:solidFill>
              </a:rPr>
              <a:t>（框架出口）</a:t>
            </a:r>
            <a:endParaRPr kumimoji="1" lang="en-US" altLang="zh-CN" dirty="0" smtClean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6063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b="1" dirty="0" err="1" smtClean="0">
                <a:latin typeface="SimHei" charset="-122"/>
                <a:ea typeface="SimHei" charset="-122"/>
                <a:cs typeface="SimHei" charset="-122"/>
              </a:rPr>
              <a:t>Scrapy</a:t>
            </a:r>
            <a:r>
              <a:rPr kumimoji="1" lang="zh-CN" altLang="en-US" b="1" dirty="0" smtClean="0">
                <a:latin typeface="SimHei" charset="-122"/>
                <a:ea typeface="SimHei" charset="-122"/>
                <a:cs typeface="SimHei" charset="-122"/>
              </a:rPr>
              <a:t>实例</a:t>
            </a:r>
            <a:endParaRPr kumimoji="1" lang="zh-CN" altLang="en-US" dirty="0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3" name="内容占位符 4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5522"/>
          </a:xfrm>
        </p:spPr>
        <p:txBody>
          <a:bodyPr>
            <a:norm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Wingdings" charset="2"/>
              <a:buChar char="l"/>
            </a:pPr>
            <a:r>
              <a:rPr kumimoji="1" lang="zh-CN" altLang="en-US" dirty="0" smtClean="0">
                <a:solidFill>
                  <a:schemeClr val="bg2">
                    <a:lumMod val="50000"/>
                  </a:schemeClr>
                </a:solidFill>
              </a:rPr>
              <a:t> 爬取</a:t>
            </a:r>
            <a:r>
              <a:rPr lang="en-US" altLang="zh-CN" dirty="0"/>
              <a:t>http://</a:t>
            </a:r>
            <a:r>
              <a:rPr lang="en-US" altLang="zh-CN" dirty="0" smtClean="0"/>
              <a:t>quotes.toscrape.com</a:t>
            </a:r>
            <a:r>
              <a:rPr lang="zh-CN" altLang="en-US" dirty="0" smtClean="0"/>
              <a:t> 中的内容</a:t>
            </a:r>
            <a:endParaRPr lang="en-US" altLang="zh-CN" dirty="0" smtClean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214"/>
          <a:stretch/>
        </p:blipFill>
        <p:spPr>
          <a:xfrm>
            <a:off x="1066800" y="2294021"/>
            <a:ext cx="10058400" cy="4058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54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b="1" dirty="0" err="1" smtClean="0">
                <a:latin typeface="SimHei" charset="-122"/>
                <a:ea typeface="SimHei" charset="-122"/>
                <a:cs typeface="SimHei" charset="-122"/>
              </a:rPr>
              <a:t>Scrapy</a:t>
            </a:r>
            <a:r>
              <a:rPr kumimoji="1" lang="zh-CN" altLang="en-US" b="1" dirty="0" smtClean="0">
                <a:latin typeface="SimHei" charset="-122"/>
                <a:ea typeface="SimHei" charset="-122"/>
                <a:cs typeface="SimHei" charset="-122"/>
              </a:rPr>
              <a:t>实例</a:t>
            </a:r>
            <a:endParaRPr kumimoji="1" lang="zh-CN" altLang="en-US" dirty="0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3" name="内容占位符 4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5522"/>
          </a:xfrm>
        </p:spPr>
        <p:txBody>
          <a:bodyPr>
            <a:norm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Wingdings" charset="2"/>
              <a:buChar char="l"/>
            </a:pPr>
            <a:r>
              <a:rPr kumimoji="1" lang="zh-CN" altLang="en-US" dirty="0" smtClean="0">
                <a:solidFill>
                  <a:schemeClr val="bg2">
                    <a:lumMod val="50000"/>
                  </a:schemeClr>
                </a:solidFill>
              </a:rPr>
              <a:t> 安装</a:t>
            </a:r>
            <a:r>
              <a:rPr kumimoji="1" lang="en-US" altLang="zh-CN" dirty="0" err="1" smtClean="0">
                <a:solidFill>
                  <a:schemeClr val="bg2">
                    <a:lumMod val="50000"/>
                  </a:schemeClr>
                </a:solidFill>
              </a:rPr>
              <a:t>scrapy</a:t>
            </a:r>
            <a:endParaRPr kumimoji="1" lang="en-US" altLang="zh-CN" dirty="0">
              <a:solidFill>
                <a:schemeClr val="bg2">
                  <a:lumMod val="50000"/>
                </a:schemeClr>
              </a:solidFill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Wingdings" charset="2"/>
              <a:buChar char="l"/>
            </a:pPr>
            <a:r>
              <a:rPr kumimoji="1" lang="en-US" altLang="zh-CN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kumimoji="1" lang="en-US" altLang="zh-CN" dirty="0" err="1" smtClean="0">
                <a:solidFill>
                  <a:schemeClr val="bg2">
                    <a:lumMod val="50000"/>
                  </a:schemeClr>
                </a:solidFill>
              </a:rPr>
              <a:t>conda</a:t>
            </a:r>
            <a:r>
              <a:rPr kumimoji="1" lang="en-US" altLang="zh-CN" dirty="0" smtClean="0">
                <a:solidFill>
                  <a:schemeClr val="bg2">
                    <a:lumMod val="50000"/>
                  </a:schemeClr>
                </a:solidFill>
              </a:rPr>
              <a:t> install </a:t>
            </a:r>
            <a:r>
              <a:rPr kumimoji="1" lang="en-US" altLang="zh-CN" dirty="0" err="1" smtClean="0">
                <a:solidFill>
                  <a:schemeClr val="bg2">
                    <a:lumMod val="50000"/>
                  </a:schemeClr>
                </a:solidFill>
              </a:rPr>
              <a:t>scrapy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692547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b="1" dirty="0" err="1" smtClean="0">
                <a:latin typeface="SimHei" charset="-122"/>
                <a:ea typeface="SimHei" charset="-122"/>
                <a:cs typeface="SimHei" charset="-122"/>
              </a:rPr>
              <a:t>Scrapy</a:t>
            </a:r>
            <a:r>
              <a:rPr kumimoji="1" lang="zh-CN" altLang="en-US" b="1" dirty="0" smtClean="0">
                <a:latin typeface="SimHei" charset="-122"/>
                <a:ea typeface="SimHei" charset="-122"/>
                <a:cs typeface="SimHei" charset="-122"/>
              </a:rPr>
              <a:t>实例</a:t>
            </a:r>
            <a:endParaRPr kumimoji="1" lang="zh-CN" altLang="en-US" dirty="0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3" name="内容占位符 4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5522"/>
          </a:xfrm>
        </p:spPr>
        <p:txBody>
          <a:bodyPr>
            <a:norm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Wingdings" charset="2"/>
              <a:buChar char="l"/>
            </a:pPr>
            <a:r>
              <a:rPr kumimoji="1" lang="zh-CN" altLang="en-US" dirty="0" smtClean="0">
                <a:solidFill>
                  <a:schemeClr val="bg2">
                    <a:lumMod val="50000"/>
                  </a:schemeClr>
                </a:solidFill>
              </a:rPr>
              <a:t> 创建一个</a:t>
            </a:r>
            <a:r>
              <a:rPr kumimoji="1" lang="en-US" altLang="zh-CN" dirty="0" err="1" smtClean="0">
                <a:solidFill>
                  <a:schemeClr val="bg2">
                    <a:lumMod val="50000"/>
                  </a:schemeClr>
                </a:solidFill>
              </a:rPr>
              <a:t>scrapy</a:t>
            </a:r>
            <a:r>
              <a:rPr kumimoji="1" lang="zh-CN" altLang="en-US" dirty="0" smtClean="0">
                <a:solidFill>
                  <a:schemeClr val="bg2">
                    <a:lumMod val="50000"/>
                  </a:schemeClr>
                </a:solidFill>
              </a:rPr>
              <a:t>项目</a:t>
            </a:r>
            <a:endParaRPr kumimoji="1" lang="en-US" altLang="zh-CN" dirty="0" smtClean="0">
              <a:solidFill>
                <a:schemeClr val="bg2">
                  <a:lumMod val="50000"/>
                </a:schemeClr>
              </a:solidFill>
            </a:endParaRPr>
          </a:p>
          <a:p>
            <a:pPr lv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Wingdings" charset="2"/>
              <a:buChar char="l"/>
            </a:pPr>
            <a:endParaRPr kumimoji="1" lang="en-US" altLang="zh-CN" dirty="0">
              <a:solidFill>
                <a:schemeClr val="bg2">
                  <a:lumMod val="50000"/>
                </a:schemeClr>
              </a:solidFill>
            </a:endParaRPr>
          </a:p>
          <a:p>
            <a:pPr lv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Wingdings" charset="2"/>
              <a:buChar char="l"/>
            </a:pPr>
            <a:endParaRPr kumimoji="1" lang="en-US" altLang="zh-CN" dirty="0" smtClean="0">
              <a:solidFill>
                <a:schemeClr val="bg2">
                  <a:lumMod val="50000"/>
                </a:schemeClr>
              </a:solidFill>
            </a:endParaRPr>
          </a:p>
          <a:p>
            <a:pPr lv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Wingdings" charset="2"/>
              <a:buChar char="l"/>
            </a:pPr>
            <a:endParaRPr kumimoji="1" lang="en-US" altLang="zh-CN" dirty="0">
              <a:solidFill>
                <a:schemeClr val="bg2">
                  <a:lumMod val="50000"/>
                </a:schemeClr>
              </a:solidFill>
            </a:endParaRPr>
          </a:p>
          <a:p>
            <a:pPr lv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Wingdings" charset="2"/>
              <a:buChar char="l"/>
            </a:pPr>
            <a:endParaRPr kumimoji="1" lang="en-US" altLang="zh-CN" dirty="0" smtClean="0">
              <a:solidFill>
                <a:schemeClr val="bg2">
                  <a:lumMod val="50000"/>
                </a:schemeClr>
              </a:solidFill>
            </a:endParaRPr>
          </a:p>
          <a:p>
            <a:pPr lv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Wingdings" charset="2"/>
              <a:buChar char="l"/>
            </a:pPr>
            <a:endParaRPr kumimoji="1" lang="en-US" altLang="zh-CN" dirty="0">
              <a:solidFill>
                <a:schemeClr val="bg2">
                  <a:lumMod val="50000"/>
                </a:schemeClr>
              </a:solidFill>
            </a:endParaRPr>
          </a:p>
          <a:p>
            <a:pPr lv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Wingdings" charset="2"/>
              <a:buChar char="l"/>
            </a:pPr>
            <a:r>
              <a:rPr kumimoji="1" lang="zh-CN" altLang="en-US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kumimoji="1" lang="en-US" altLang="zh-CN" dirty="0" err="1" smtClean="0">
                <a:solidFill>
                  <a:schemeClr val="bg2">
                    <a:lumMod val="50000"/>
                  </a:schemeClr>
                </a:solidFill>
              </a:rPr>
              <a:t>scrapy</a:t>
            </a:r>
            <a:r>
              <a:rPr kumimoji="1" lang="en-US" altLang="zh-CN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kumimoji="1" lang="en-US" altLang="zh-CN" dirty="0" err="1" smtClean="0">
                <a:solidFill>
                  <a:schemeClr val="bg2">
                    <a:lumMod val="50000"/>
                  </a:schemeClr>
                </a:solidFill>
              </a:rPr>
              <a:t>startproject</a:t>
            </a:r>
            <a:r>
              <a:rPr kumimoji="1" lang="en-US" altLang="zh-CN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kumimoji="1" lang="zh-CN" altLang="en-US" dirty="0" smtClean="0">
                <a:solidFill>
                  <a:schemeClr val="bg2">
                    <a:lumMod val="50000"/>
                  </a:schemeClr>
                </a:solidFill>
              </a:rPr>
              <a:t>项目名</a:t>
            </a:r>
            <a:endParaRPr lang="en-US" altLang="zh-CN" dirty="0" smtClean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650" y="2467142"/>
            <a:ext cx="9918700" cy="194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910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b="1" dirty="0" err="1" smtClean="0">
                <a:latin typeface="SimHei" charset="-122"/>
                <a:ea typeface="SimHei" charset="-122"/>
                <a:cs typeface="SimHei" charset="-122"/>
              </a:rPr>
              <a:t>Scrapy</a:t>
            </a:r>
            <a:r>
              <a:rPr kumimoji="1" lang="zh-CN" altLang="en-US" b="1" dirty="0" smtClean="0">
                <a:latin typeface="SimHei" charset="-122"/>
                <a:ea typeface="SimHei" charset="-122"/>
                <a:cs typeface="SimHei" charset="-122"/>
              </a:rPr>
              <a:t>实例</a:t>
            </a:r>
            <a:endParaRPr kumimoji="1" lang="zh-CN" altLang="en-US" dirty="0">
              <a:latin typeface="SimHei" charset="-122"/>
              <a:ea typeface="SimHei" charset="-122"/>
              <a:cs typeface="SimHei" charset="-122"/>
            </a:endParaRPr>
          </a:p>
        </p:txBody>
      </p:sp>
      <p:pic>
        <p:nvPicPr>
          <p:cNvPr id="7" name="内容占位符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6581522" cy="4351338"/>
          </a:xfrm>
        </p:spPr>
      </p:pic>
    </p:spTree>
    <p:extLst>
      <p:ext uri="{BB962C8B-B14F-4D97-AF65-F5344CB8AC3E}">
        <p14:creationId xmlns:p14="http://schemas.microsoft.com/office/powerpoint/2010/main" val="1606633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010848"/>
            <a:ext cx="10058400" cy="5847152"/>
          </a:xfrm>
          <a:prstGeom prst="rect">
            <a:avLst/>
          </a:prstGeom>
        </p:spPr>
      </p:pic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5719"/>
          </a:xfrm>
        </p:spPr>
        <p:txBody>
          <a:bodyPr>
            <a:normAutofit fontScale="90000"/>
          </a:bodyPr>
          <a:lstStyle/>
          <a:p>
            <a:r>
              <a:rPr kumimoji="1" lang="en-US" altLang="zh-CN" b="1" dirty="0" err="1" smtClean="0">
                <a:latin typeface="SimHei" charset="-122"/>
                <a:ea typeface="SimHei" charset="-122"/>
                <a:cs typeface="SimHei" charset="-122"/>
              </a:rPr>
              <a:t>Scrapy</a:t>
            </a:r>
            <a:r>
              <a:rPr kumimoji="1" lang="zh-CN" altLang="en-US" b="1" dirty="0" smtClean="0">
                <a:latin typeface="SimHei" charset="-122"/>
                <a:ea typeface="SimHei" charset="-122"/>
                <a:cs typeface="SimHei" charset="-122"/>
              </a:rPr>
              <a:t>实例</a:t>
            </a:r>
            <a:endParaRPr kumimoji="1" lang="zh-CN" altLang="en-US" dirty="0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3" name="内容占位符 4"/>
          <p:cNvSpPr>
            <a:spLocks noGrp="1"/>
          </p:cNvSpPr>
          <p:nvPr>
            <p:ph idx="1"/>
          </p:nvPr>
        </p:nvSpPr>
        <p:spPr>
          <a:xfrm>
            <a:off x="838200" y="632104"/>
            <a:ext cx="10515600" cy="378744"/>
          </a:xfrm>
        </p:spPr>
        <p:txBody>
          <a:bodyPr>
            <a:normAutofit fontScale="77500" lnSpcReduction="20000"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Wingdings" charset="2"/>
              <a:buChar char="l"/>
            </a:pPr>
            <a:r>
              <a:rPr kumimoji="1" lang="zh-CN" altLang="en-US" dirty="0" smtClean="0">
                <a:solidFill>
                  <a:schemeClr val="bg2">
                    <a:lumMod val="50000"/>
                  </a:schemeClr>
                </a:solidFill>
              </a:rPr>
              <a:t> 编写一个爬虫</a:t>
            </a:r>
            <a:endParaRPr lang="en-US" altLang="zh-CN" dirty="0" smtClean="0"/>
          </a:p>
        </p:txBody>
      </p:sp>
      <p:sp>
        <p:nvSpPr>
          <p:cNvPr id="6" name="矩形 5"/>
          <p:cNvSpPr/>
          <p:nvPr/>
        </p:nvSpPr>
        <p:spPr>
          <a:xfrm>
            <a:off x="1395663" y="3206083"/>
            <a:ext cx="1443789" cy="25667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92226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 smtClean="0">
                <a:latin typeface="SimHei" charset="-122"/>
                <a:ea typeface="SimHei" charset="-122"/>
                <a:cs typeface="SimHei" charset="-122"/>
              </a:rPr>
              <a:t>NumPy</a:t>
            </a:r>
            <a:r>
              <a:rPr kumimoji="1" lang="zh-CN" altLang="en-US" dirty="0" smtClean="0">
                <a:latin typeface="SimHei" charset="-122"/>
                <a:ea typeface="SimHei" charset="-122"/>
                <a:cs typeface="SimHei" charset="-122"/>
              </a:rPr>
              <a:t>例子</a:t>
            </a:r>
            <a:endParaRPr kumimoji="1" lang="zh-CN" altLang="en-US" dirty="0">
              <a:latin typeface="SimHei" charset="-122"/>
              <a:ea typeface="SimHei" charset="-122"/>
              <a:cs typeface="SimHei" charset="-122"/>
            </a:endParaRPr>
          </a:p>
        </p:txBody>
      </p:sp>
      <p:pic>
        <p:nvPicPr>
          <p:cNvPr id="3" name="内容占位符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690688"/>
            <a:ext cx="7535779" cy="4405312"/>
          </a:xfrm>
        </p:spPr>
      </p:pic>
    </p:spTree>
    <p:extLst>
      <p:ext uri="{BB962C8B-B14F-4D97-AF65-F5344CB8AC3E}">
        <p14:creationId xmlns:p14="http://schemas.microsoft.com/office/powerpoint/2010/main" val="1894719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b="1" dirty="0" err="1" smtClean="0">
                <a:latin typeface="SimHei" charset="-122"/>
                <a:ea typeface="SimHei" charset="-122"/>
                <a:cs typeface="SimHei" charset="-122"/>
              </a:rPr>
              <a:t>Scrapy</a:t>
            </a:r>
            <a:r>
              <a:rPr kumimoji="1" lang="zh-CN" altLang="en-US" b="1" dirty="0" smtClean="0">
                <a:latin typeface="SimHei" charset="-122"/>
                <a:ea typeface="SimHei" charset="-122"/>
                <a:cs typeface="SimHei" charset="-122"/>
              </a:rPr>
              <a:t>实例</a:t>
            </a:r>
            <a:endParaRPr kumimoji="1" lang="zh-CN" altLang="en-US" dirty="0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3" name="内容占位符 4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5522"/>
          </a:xfrm>
        </p:spPr>
        <p:txBody>
          <a:bodyPr>
            <a:norm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Wingdings" charset="2"/>
              <a:buChar char="l"/>
            </a:pPr>
            <a:r>
              <a:rPr kumimoji="1" lang="zh-CN" altLang="en-US" dirty="0" smtClean="0">
                <a:solidFill>
                  <a:schemeClr val="bg2">
                    <a:lumMod val="50000"/>
                  </a:schemeClr>
                </a:solidFill>
              </a:rPr>
              <a:t> 运行爬虫</a:t>
            </a:r>
            <a:endParaRPr kumimoji="1" lang="en-US" altLang="zh-CN" dirty="0">
              <a:solidFill>
                <a:schemeClr val="bg2">
                  <a:lumMod val="50000"/>
                </a:schemeClr>
              </a:solidFill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Wingdings" charset="2"/>
              <a:buChar char="l"/>
            </a:pPr>
            <a:r>
              <a:rPr kumimoji="1" lang="zh-CN" altLang="en-US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kumimoji="1" lang="zh-CN" altLang="en-US" dirty="0" smtClean="0">
                <a:solidFill>
                  <a:schemeClr val="bg2">
                    <a:lumMod val="50000"/>
                  </a:schemeClr>
                </a:solidFill>
              </a:rPr>
              <a:t>使用</a:t>
            </a:r>
            <a:r>
              <a:rPr kumimoji="1" lang="en-US" altLang="zh-CN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kumimoji="1" lang="en-US" altLang="zh-CN" dirty="0" err="1" smtClean="0">
                <a:solidFill>
                  <a:schemeClr val="bg2">
                    <a:lumMod val="50000"/>
                  </a:schemeClr>
                </a:solidFill>
              </a:rPr>
              <a:t>scrapy</a:t>
            </a:r>
            <a:r>
              <a:rPr kumimoji="1" lang="en-US" altLang="zh-CN" dirty="0" smtClean="0">
                <a:solidFill>
                  <a:schemeClr val="bg2">
                    <a:lumMod val="50000"/>
                  </a:schemeClr>
                </a:solidFill>
              </a:rPr>
              <a:t> crawl name </a:t>
            </a:r>
            <a:r>
              <a:rPr kumimoji="1" lang="zh-CN" altLang="en-US" dirty="0" smtClean="0">
                <a:solidFill>
                  <a:schemeClr val="bg2">
                    <a:lumMod val="50000"/>
                  </a:schemeClr>
                </a:solidFill>
              </a:rPr>
              <a:t>命令运行爬虫，</a:t>
            </a:r>
            <a:r>
              <a:rPr kumimoji="1" lang="en-US" altLang="zh-CN" dirty="0" smtClean="0">
                <a:solidFill>
                  <a:schemeClr val="bg2">
                    <a:lumMod val="50000"/>
                  </a:schemeClr>
                </a:solidFill>
              </a:rPr>
              <a:t>name</a:t>
            </a:r>
            <a:r>
              <a:rPr kumimoji="1" lang="zh-CN" altLang="en-US" dirty="0" smtClean="0">
                <a:solidFill>
                  <a:schemeClr val="bg2">
                    <a:lumMod val="50000"/>
                  </a:schemeClr>
                </a:solidFill>
              </a:rPr>
              <a:t>是在程序中定义的名字</a:t>
            </a:r>
            <a:endParaRPr kumimoji="1" lang="en-US" altLang="zh-CN" dirty="0" smtClean="0">
              <a:solidFill>
                <a:schemeClr val="bg2">
                  <a:lumMod val="50000"/>
                </a:schemeClr>
              </a:solidFill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Wingdings" charset="2"/>
              <a:buChar char="l"/>
            </a:pPr>
            <a:r>
              <a:rPr kumimoji="1" lang="zh-CN" altLang="en-US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kumimoji="1" lang="zh-CN" altLang="en-US" dirty="0" smtClean="0">
                <a:solidFill>
                  <a:schemeClr val="bg2">
                    <a:lumMod val="50000"/>
                  </a:schemeClr>
                </a:solidFill>
              </a:rPr>
              <a:t>这条命令必须在我们创建蜘蛛的文件夹下面运行</a:t>
            </a:r>
            <a:endParaRPr kumimoji="1" lang="en-US" altLang="zh-CN" dirty="0" smtClean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050" y="3420102"/>
            <a:ext cx="9867900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019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b="1" dirty="0" err="1" smtClean="0">
                <a:latin typeface="SimHei" charset="-122"/>
                <a:ea typeface="SimHei" charset="-122"/>
                <a:cs typeface="SimHei" charset="-122"/>
              </a:rPr>
              <a:t>Scrapy</a:t>
            </a:r>
            <a:r>
              <a:rPr kumimoji="1" lang="zh-CN" altLang="en-US" b="1" dirty="0" smtClean="0">
                <a:latin typeface="SimHei" charset="-122"/>
                <a:ea typeface="SimHei" charset="-122"/>
                <a:cs typeface="SimHei" charset="-122"/>
              </a:rPr>
              <a:t>实例</a:t>
            </a:r>
            <a:endParaRPr kumimoji="1" lang="zh-CN" altLang="en-US" dirty="0">
              <a:latin typeface="SimHei" charset="-122"/>
              <a:ea typeface="SimHei" charset="-122"/>
              <a:cs typeface="SimHei" charset="-122"/>
            </a:endParaRP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46681"/>
            <a:ext cx="9575800" cy="2730500"/>
          </a:xfrm>
        </p:spPr>
      </p:pic>
    </p:spTree>
    <p:extLst>
      <p:ext uri="{BB962C8B-B14F-4D97-AF65-F5344CB8AC3E}">
        <p14:creationId xmlns:p14="http://schemas.microsoft.com/office/powerpoint/2010/main" val="276537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b="1" dirty="0" err="1" smtClean="0">
                <a:latin typeface="SimHei" charset="-122"/>
                <a:ea typeface="SimHei" charset="-122"/>
                <a:cs typeface="SimHei" charset="-122"/>
              </a:rPr>
              <a:t>Scrapy</a:t>
            </a:r>
            <a:r>
              <a:rPr kumimoji="1" lang="zh-CN" altLang="en-US" b="1" dirty="0" smtClean="0">
                <a:latin typeface="SimHei" charset="-122"/>
                <a:ea typeface="SimHei" charset="-122"/>
                <a:cs typeface="SimHei" charset="-122"/>
              </a:rPr>
              <a:t>调试器</a:t>
            </a:r>
            <a:endParaRPr kumimoji="1" lang="zh-CN" altLang="en-US" dirty="0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3" name="内容占位符 4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5522"/>
          </a:xfrm>
        </p:spPr>
        <p:txBody>
          <a:bodyPr>
            <a:norm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Wingdings" charset="2"/>
              <a:buChar char="l"/>
            </a:pPr>
            <a:r>
              <a:rPr kumimoji="1" lang="zh-CN" altLang="en-US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kumimoji="1" lang="en-US" altLang="zh-CN" dirty="0" err="1" smtClean="0">
                <a:solidFill>
                  <a:schemeClr val="bg2">
                    <a:lumMod val="50000"/>
                  </a:schemeClr>
                </a:solidFill>
              </a:rPr>
              <a:t>scrapy</a:t>
            </a:r>
            <a:r>
              <a:rPr kumimoji="1" lang="en-US" altLang="zh-CN" dirty="0" smtClean="0">
                <a:solidFill>
                  <a:schemeClr val="bg2">
                    <a:lumMod val="50000"/>
                  </a:schemeClr>
                </a:solidFill>
              </a:rPr>
              <a:t> shell </a:t>
            </a:r>
            <a:r>
              <a:rPr kumimoji="1" lang="en-US" altLang="zh-CN" dirty="0" err="1" smtClean="0">
                <a:solidFill>
                  <a:schemeClr val="bg2">
                    <a:lumMod val="50000"/>
                  </a:schemeClr>
                </a:solidFill>
              </a:rPr>
              <a:t>url</a:t>
            </a:r>
            <a:r>
              <a:rPr kumimoji="1" lang="en-US" altLang="zh-CN" dirty="0" smtClean="0">
                <a:solidFill>
                  <a:schemeClr val="bg2">
                    <a:lumMod val="50000"/>
                  </a:schemeClr>
                </a:solidFill>
              </a:rPr>
              <a:t>,  </a:t>
            </a:r>
            <a:r>
              <a:rPr kumimoji="1" lang="en-US" altLang="zh-CN" dirty="0" err="1" smtClean="0">
                <a:solidFill>
                  <a:schemeClr val="bg2">
                    <a:lumMod val="50000"/>
                  </a:schemeClr>
                </a:solidFill>
              </a:rPr>
              <a:t>url</a:t>
            </a:r>
            <a:r>
              <a:rPr kumimoji="1" lang="zh-CN" altLang="en-US" dirty="0" smtClean="0">
                <a:solidFill>
                  <a:schemeClr val="bg2">
                    <a:lumMod val="50000"/>
                  </a:schemeClr>
                </a:solidFill>
              </a:rPr>
              <a:t> 为要调试的页面</a:t>
            </a:r>
            <a:endParaRPr kumimoji="1" lang="en-US" altLang="zh-CN" dirty="0" smtClean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300" y="2261936"/>
            <a:ext cx="7132721" cy="4283243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3571" y="244253"/>
            <a:ext cx="6692900" cy="124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024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b="1" dirty="0" err="1" smtClean="0">
                <a:latin typeface="SimHei" charset="-122"/>
                <a:ea typeface="SimHei" charset="-122"/>
                <a:cs typeface="SimHei" charset="-122"/>
              </a:rPr>
              <a:t>Scrapy</a:t>
            </a:r>
            <a:r>
              <a:rPr kumimoji="1" lang="en-US" altLang="zh-CN" b="1" dirty="0" smtClean="0">
                <a:latin typeface="SimHei" charset="-122"/>
                <a:ea typeface="SimHei" charset="-122"/>
                <a:cs typeface="SimHei" charset="-122"/>
              </a:rPr>
              <a:t> </a:t>
            </a:r>
            <a:r>
              <a:rPr kumimoji="1" lang="en-US" altLang="zh-CN" b="1" dirty="0" err="1" smtClean="0">
                <a:latin typeface="SimHei" charset="-122"/>
                <a:ea typeface="SimHei" charset="-122"/>
                <a:cs typeface="SimHei" charset="-122"/>
              </a:rPr>
              <a:t>css</a:t>
            </a:r>
            <a:r>
              <a:rPr kumimoji="1" lang="zh-CN" altLang="en-US" b="1" smtClean="0">
                <a:latin typeface="SimHei" charset="-122"/>
                <a:ea typeface="SimHei" charset="-122"/>
                <a:cs typeface="SimHei" charset="-122"/>
              </a:rPr>
              <a:t>选择器</a:t>
            </a:r>
            <a:endParaRPr kumimoji="1" lang="zh-CN" altLang="en-US" dirty="0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>
                <a:solidFill>
                  <a:schemeClr val="bg2">
                    <a:lumMod val="50000"/>
                  </a:schemeClr>
                </a:solidFill>
              </a:rPr>
              <a:t>标签属性值的提取</a:t>
            </a:r>
            <a:endParaRPr kumimoji="1" lang="en-US" altLang="zh-CN" dirty="0" smtClean="0">
              <a:solidFill>
                <a:schemeClr val="bg2">
                  <a:lumMod val="50000"/>
                </a:schemeClr>
              </a:solidFill>
            </a:endParaRPr>
          </a:p>
          <a:p>
            <a:pPr lvl="1"/>
            <a:r>
              <a:rPr lang="en-US" altLang="zh-CN" dirty="0" err="1">
                <a:solidFill>
                  <a:schemeClr val="bg2">
                    <a:lumMod val="50000"/>
                  </a:schemeClr>
                </a:solidFill>
              </a:rPr>
              <a:t>r</a:t>
            </a:r>
            <a:r>
              <a:rPr lang="en-US" altLang="zh-CN" dirty="0" err="1" smtClean="0">
                <a:solidFill>
                  <a:schemeClr val="bg2">
                    <a:lumMod val="50000"/>
                  </a:schemeClr>
                </a:solidFill>
              </a:rPr>
              <a:t>esponse.css</a:t>
            </a:r>
            <a:r>
              <a:rPr lang="en-US" altLang="zh-CN" dirty="0" smtClean="0">
                <a:solidFill>
                  <a:schemeClr val="bg2">
                    <a:lumMod val="50000"/>
                  </a:schemeClr>
                </a:solidFill>
              </a:rPr>
              <a:t>(</a:t>
            </a:r>
            <a:r>
              <a:rPr lang="zh-CN" altLang="en-US" dirty="0" smtClean="0">
                <a:solidFill>
                  <a:schemeClr val="bg2">
                    <a:lumMod val="50000"/>
                  </a:schemeClr>
                </a:solidFill>
              </a:rPr>
              <a:t>标签</a:t>
            </a:r>
            <a:r>
              <a:rPr lang="zh-CN" altLang="en-US" dirty="0">
                <a:solidFill>
                  <a:schemeClr val="bg2">
                    <a:lumMod val="50000"/>
                  </a:schemeClr>
                </a:solidFill>
              </a:rPr>
              <a:t>名</a:t>
            </a:r>
            <a:r>
              <a:rPr lang="en-US" altLang="zh-CN" dirty="0">
                <a:solidFill>
                  <a:schemeClr val="bg2">
                    <a:lumMod val="50000"/>
                  </a:schemeClr>
                </a:solidFill>
              </a:rPr>
              <a:t>::</a:t>
            </a:r>
            <a:r>
              <a:rPr lang="en-US" altLang="zh-CN" dirty="0" err="1">
                <a:solidFill>
                  <a:schemeClr val="bg2">
                    <a:lumMod val="50000"/>
                  </a:schemeClr>
                </a:solidFill>
              </a:rPr>
              <a:t>attr</a:t>
            </a:r>
            <a:r>
              <a:rPr lang="en-US" altLang="zh-CN" dirty="0">
                <a:solidFill>
                  <a:schemeClr val="bg2">
                    <a:lumMod val="50000"/>
                  </a:schemeClr>
                </a:solidFill>
              </a:rPr>
              <a:t>(</a:t>
            </a:r>
            <a:r>
              <a:rPr lang="zh-CN" altLang="en-US" dirty="0">
                <a:solidFill>
                  <a:schemeClr val="bg2">
                    <a:lumMod val="50000"/>
                  </a:schemeClr>
                </a:solidFill>
              </a:rPr>
              <a:t>属性名</a:t>
            </a:r>
            <a:r>
              <a:rPr lang="en-US" altLang="zh-CN" dirty="0" smtClean="0">
                <a:solidFill>
                  <a:schemeClr val="bg2">
                    <a:lumMod val="50000"/>
                  </a:schemeClr>
                </a:solidFill>
              </a:rPr>
              <a:t>))</a:t>
            </a:r>
            <a:r>
              <a:rPr lang="en-US" altLang="zh-CN" dirty="0">
                <a:solidFill>
                  <a:schemeClr val="bg2">
                    <a:lumMod val="50000"/>
                  </a:schemeClr>
                </a:solidFill>
              </a:rPr>
              <a:t> .extract()</a:t>
            </a:r>
            <a:r>
              <a:rPr lang="en-US" altLang="zh-CN" dirty="0" smtClean="0">
                <a:solidFill>
                  <a:schemeClr val="bg2">
                    <a:lumMod val="50000"/>
                  </a:schemeClr>
                </a:solidFill>
              </a:rPr>
              <a:t>, </a:t>
            </a:r>
            <a:r>
              <a:rPr lang="zh-CN" altLang="en-US" dirty="0" smtClean="0">
                <a:solidFill>
                  <a:schemeClr val="bg2">
                    <a:lumMod val="50000"/>
                  </a:schemeClr>
                </a:solidFill>
              </a:rPr>
              <a:t>例如提取链接 则是</a:t>
            </a:r>
            <a:r>
              <a:rPr lang="en-US" altLang="zh-CN" dirty="0">
                <a:solidFill>
                  <a:schemeClr val="bg2">
                    <a:lumMod val="50000"/>
                  </a:schemeClr>
                </a:solidFill>
              </a:rPr>
              <a:t>a::</a:t>
            </a:r>
            <a:r>
              <a:rPr lang="en-US" altLang="zh-CN" dirty="0" err="1" smtClean="0">
                <a:solidFill>
                  <a:schemeClr val="bg2">
                    <a:lumMod val="50000"/>
                  </a:schemeClr>
                </a:solidFill>
              </a:rPr>
              <a:t>attr</a:t>
            </a:r>
            <a:r>
              <a:rPr lang="en-US" altLang="zh-CN" dirty="0" smtClean="0">
                <a:solidFill>
                  <a:schemeClr val="bg2">
                    <a:lumMod val="50000"/>
                  </a:schemeClr>
                </a:solidFill>
              </a:rPr>
              <a:t>(</a:t>
            </a:r>
            <a:r>
              <a:rPr lang="en-US" altLang="zh-CN" dirty="0" err="1" smtClean="0">
                <a:solidFill>
                  <a:schemeClr val="bg2">
                    <a:lumMod val="50000"/>
                  </a:schemeClr>
                </a:solidFill>
              </a:rPr>
              <a:t>href</a:t>
            </a:r>
            <a:r>
              <a:rPr lang="en-US" altLang="zh-CN" dirty="0" smtClean="0">
                <a:solidFill>
                  <a:schemeClr val="bg2">
                    <a:lumMod val="50000"/>
                  </a:schemeClr>
                </a:solidFill>
              </a:rPr>
              <a:t>), </a:t>
            </a:r>
            <a:r>
              <a:rPr lang="zh-CN" altLang="en-US" dirty="0" smtClean="0">
                <a:solidFill>
                  <a:schemeClr val="bg2">
                    <a:lumMod val="50000"/>
                  </a:schemeClr>
                </a:solidFill>
              </a:rPr>
              <a:t>图片则是</a:t>
            </a:r>
            <a:r>
              <a:rPr lang="en-US" altLang="zh-CN" dirty="0" err="1" smtClean="0">
                <a:solidFill>
                  <a:schemeClr val="bg2">
                    <a:lumMod val="50000"/>
                  </a:schemeClr>
                </a:solidFill>
              </a:rPr>
              <a:t>img</a:t>
            </a:r>
            <a:r>
              <a:rPr lang="en-US" altLang="zh-CN" dirty="0" smtClean="0">
                <a:solidFill>
                  <a:schemeClr val="bg2">
                    <a:lumMod val="50000"/>
                  </a:schemeClr>
                </a:solidFill>
              </a:rPr>
              <a:t>::</a:t>
            </a:r>
            <a:r>
              <a:rPr lang="en-US" altLang="zh-CN" dirty="0" err="1" smtClean="0">
                <a:solidFill>
                  <a:schemeClr val="bg2">
                    <a:lumMod val="50000"/>
                  </a:schemeClr>
                </a:solidFill>
              </a:rPr>
              <a:t>attr</a:t>
            </a:r>
            <a:r>
              <a:rPr lang="en-US" altLang="zh-CN" dirty="0" smtClean="0">
                <a:solidFill>
                  <a:schemeClr val="bg2">
                    <a:lumMod val="50000"/>
                  </a:schemeClr>
                </a:solidFill>
              </a:rPr>
              <a:t>(</a:t>
            </a:r>
            <a:r>
              <a:rPr lang="en-US" altLang="zh-CN" dirty="0" err="1" smtClean="0">
                <a:solidFill>
                  <a:schemeClr val="bg2">
                    <a:lumMod val="50000"/>
                  </a:schemeClr>
                </a:solidFill>
              </a:rPr>
              <a:t>src</a:t>
            </a:r>
            <a:r>
              <a:rPr lang="en-US" altLang="zh-CN" dirty="0" smtClean="0">
                <a:solidFill>
                  <a:schemeClr val="bg2">
                    <a:lumMod val="50000"/>
                  </a:schemeClr>
                </a:solidFill>
              </a:rPr>
              <a:t>)..</a:t>
            </a:r>
          </a:p>
          <a:p>
            <a:r>
              <a:rPr kumimoji="1" lang="zh-CN" altLang="en-US" dirty="0" smtClean="0">
                <a:solidFill>
                  <a:schemeClr val="bg2">
                    <a:lumMod val="50000"/>
                  </a:schemeClr>
                </a:solidFill>
              </a:rPr>
              <a:t>标签内容的提取</a:t>
            </a:r>
            <a:endParaRPr kumimoji="1" lang="en-US" altLang="zh-CN" dirty="0" smtClean="0">
              <a:solidFill>
                <a:schemeClr val="bg2">
                  <a:lumMod val="50000"/>
                </a:schemeClr>
              </a:solidFill>
            </a:endParaRPr>
          </a:p>
          <a:p>
            <a:pPr lvl="1"/>
            <a:r>
              <a:rPr lang="en-US" altLang="zh-CN" dirty="0" err="1">
                <a:solidFill>
                  <a:schemeClr val="bg2">
                    <a:lumMod val="50000"/>
                  </a:schemeClr>
                </a:solidFill>
              </a:rPr>
              <a:t>r</a:t>
            </a:r>
            <a:r>
              <a:rPr lang="en-US" altLang="zh-CN" dirty="0" err="1" smtClean="0">
                <a:solidFill>
                  <a:schemeClr val="bg2">
                    <a:lumMod val="50000"/>
                  </a:schemeClr>
                </a:solidFill>
              </a:rPr>
              <a:t>esponse.css</a:t>
            </a:r>
            <a:r>
              <a:rPr lang="en-US" altLang="zh-CN" dirty="0" smtClean="0">
                <a:solidFill>
                  <a:schemeClr val="bg2">
                    <a:lumMod val="50000"/>
                  </a:schemeClr>
                </a:solidFill>
              </a:rPr>
              <a:t>(</a:t>
            </a:r>
            <a:r>
              <a:rPr lang="mr-IN" altLang="zh-CN" dirty="0" smtClean="0">
                <a:solidFill>
                  <a:schemeClr val="bg2">
                    <a:lumMod val="50000"/>
                  </a:schemeClr>
                </a:solidFill>
              </a:rPr>
              <a:t>“</a:t>
            </a:r>
            <a:r>
              <a:rPr lang="zh-CN" altLang="en-US" dirty="0" smtClean="0">
                <a:solidFill>
                  <a:schemeClr val="bg2">
                    <a:lumMod val="50000"/>
                  </a:schemeClr>
                </a:solidFill>
              </a:rPr>
              <a:t>标签</a:t>
            </a:r>
            <a:r>
              <a:rPr lang="mr-IN" altLang="zh-CN" dirty="0" smtClean="0">
                <a:solidFill>
                  <a:schemeClr val="bg2">
                    <a:lumMod val="50000"/>
                  </a:schemeClr>
                </a:solidFill>
              </a:rPr>
              <a:t>::</a:t>
            </a:r>
            <a:r>
              <a:rPr lang="mr-IN" altLang="zh-CN" dirty="0" err="1">
                <a:solidFill>
                  <a:schemeClr val="bg2">
                    <a:lumMod val="50000"/>
                  </a:schemeClr>
                </a:solidFill>
              </a:rPr>
              <a:t>text</a:t>
            </a:r>
            <a:r>
              <a:rPr lang="mr-IN" altLang="zh-CN" dirty="0" smtClean="0">
                <a:solidFill>
                  <a:schemeClr val="bg2">
                    <a:lumMod val="50000"/>
                  </a:schemeClr>
                </a:solidFill>
              </a:rPr>
              <a:t>”</a:t>
            </a:r>
            <a:r>
              <a:rPr lang="en-US" altLang="zh-CN" dirty="0" smtClean="0">
                <a:solidFill>
                  <a:schemeClr val="bg2">
                    <a:lumMod val="50000"/>
                  </a:schemeClr>
                </a:solidFill>
              </a:rPr>
              <a:t>).extract()</a:t>
            </a:r>
            <a:endParaRPr kumimoji="1" lang="zh-CN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923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b="1" dirty="0" smtClean="0">
                <a:latin typeface="SimHei" charset="-122"/>
                <a:ea typeface="SimHei" charset="-122"/>
                <a:cs typeface="SimHei" charset="-122"/>
              </a:rPr>
              <a:t>标签属性值的提取</a:t>
            </a:r>
            <a:endParaRPr kumimoji="1" lang="zh-CN" altLang="en-US" dirty="0">
              <a:latin typeface="SimHei" charset="-122"/>
              <a:ea typeface="SimHei" charset="-122"/>
              <a:cs typeface="SimHei" charset="-122"/>
            </a:endParaRPr>
          </a:p>
        </p:txBody>
      </p:sp>
      <p:pic>
        <p:nvPicPr>
          <p:cNvPr id="8" name="内容占位符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89894"/>
            <a:ext cx="10515600" cy="4222800"/>
          </a:xfrm>
        </p:spPr>
      </p:pic>
    </p:spTree>
    <p:extLst>
      <p:ext uri="{BB962C8B-B14F-4D97-AF65-F5344CB8AC3E}">
        <p14:creationId xmlns:p14="http://schemas.microsoft.com/office/powerpoint/2010/main" val="830671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b="1" dirty="0" smtClean="0">
                <a:latin typeface="SimHei" charset="-122"/>
                <a:ea typeface="SimHei" charset="-122"/>
                <a:cs typeface="SimHei" charset="-122"/>
              </a:rPr>
              <a:t>标签属性值的提取</a:t>
            </a:r>
            <a:endParaRPr kumimoji="1" lang="zh-CN" altLang="en-US" dirty="0">
              <a:latin typeface="SimHei" charset="-122"/>
              <a:ea typeface="SimHei" charset="-122"/>
              <a:cs typeface="SimHei" charset="-122"/>
            </a:endParaRPr>
          </a:p>
        </p:txBody>
      </p:sp>
      <p:pic>
        <p:nvPicPr>
          <p:cNvPr id="3" name="内容占位符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14220"/>
            <a:ext cx="8496300" cy="3860800"/>
          </a:xfrm>
        </p:spPr>
      </p:pic>
    </p:spTree>
    <p:extLst>
      <p:ext uri="{BB962C8B-B14F-4D97-AF65-F5344CB8AC3E}">
        <p14:creationId xmlns:p14="http://schemas.microsoft.com/office/powerpoint/2010/main" val="1504100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b="1" dirty="0" smtClean="0">
                <a:latin typeface="SimHei" charset="-122"/>
                <a:ea typeface="SimHei" charset="-122"/>
                <a:cs typeface="SimHei" charset="-122"/>
              </a:rPr>
              <a:t>标签属性值的提取</a:t>
            </a:r>
            <a:endParaRPr kumimoji="1" lang="zh-CN" altLang="en-US" dirty="0">
              <a:latin typeface="SimHei" charset="-122"/>
              <a:ea typeface="SimHei" charset="-122"/>
              <a:cs typeface="SimHei" charset="-122"/>
            </a:endParaRPr>
          </a:p>
        </p:txBody>
      </p:sp>
      <p:pic>
        <p:nvPicPr>
          <p:cNvPr id="8" name="内容占位符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89894"/>
            <a:ext cx="10515600" cy="4222800"/>
          </a:xfrm>
        </p:spPr>
      </p:pic>
      <p:sp>
        <p:nvSpPr>
          <p:cNvPr id="2" name="矩形 1"/>
          <p:cNvSpPr/>
          <p:nvPr/>
        </p:nvSpPr>
        <p:spPr>
          <a:xfrm>
            <a:off x="1924493" y="3997842"/>
            <a:ext cx="6453963" cy="14566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19930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b="1" dirty="0" err="1" smtClean="0">
                <a:latin typeface="SimHei" charset="-122"/>
                <a:ea typeface="SimHei" charset="-122"/>
                <a:cs typeface="SimHei" charset="-122"/>
              </a:rPr>
              <a:t>Scrapy</a:t>
            </a:r>
            <a:r>
              <a:rPr kumimoji="1" lang="en-US" altLang="zh-CN" b="1" dirty="0" smtClean="0">
                <a:latin typeface="SimHei" charset="-122"/>
                <a:ea typeface="SimHei" charset="-122"/>
                <a:cs typeface="SimHei" charset="-122"/>
              </a:rPr>
              <a:t> </a:t>
            </a:r>
            <a:r>
              <a:rPr kumimoji="1" lang="en-US" altLang="zh-CN" b="1" dirty="0" err="1" smtClean="0">
                <a:latin typeface="SimHei" charset="-122"/>
                <a:ea typeface="SimHei" charset="-122"/>
                <a:cs typeface="SimHei" charset="-122"/>
              </a:rPr>
              <a:t>css</a:t>
            </a:r>
            <a:r>
              <a:rPr kumimoji="1" lang="zh-CN" altLang="en-US" b="1" smtClean="0">
                <a:latin typeface="SimHei" charset="-122"/>
                <a:ea typeface="SimHei" charset="-122"/>
                <a:cs typeface="SimHei" charset="-122"/>
              </a:rPr>
              <a:t>选择器</a:t>
            </a:r>
            <a:endParaRPr kumimoji="1" lang="zh-CN" altLang="en-US" dirty="0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fr-FR" altLang="zh-CN" dirty="0"/>
              <a:t>#container </a:t>
            </a:r>
            <a:r>
              <a:rPr lang="zh-CN" altLang="fr-FR" dirty="0"/>
              <a:t>选择</a:t>
            </a:r>
            <a:r>
              <a:rPr lang="fr-FR" altLang="zh-CN" dirty="0"/>
              <a:t>id</a:t>
            </a:r>
            <a:r>
              <a:rPr lang="zh-CN" altLang="fr-FR" dirty="0"/>
              <a:t>为</a:t>
            </a:r>
            <a:r>
              <a:rPr lang="fr-FR" altLang="zh-CN" dirty="0"/>
              <a:t>container</a:t>
            </a:r>
            <a:r>
              <a:rPr lang="zh-CN" altLang="fr-FR" dirty="0"/>
              <a:t>的</a:t>
            </a:r>
            <a:r>
              <a:rPr lang="zh-CN" altLang="fr-FR" dirty="0" smtClean="0"/>
              <a:t>元素</a:t>
            </a:r>
            <a:endParaRPr lang="en-US" altLang="zh-CN" dirty="0" smtClean="0"/>
          </a:p>
          <a:p>
            <a:r>
              <a:rPr lang="zh-CN" altLang="en-US" dirty="0"/>
              <a:t> </a:t>
            </a:r>
            <a:r>
              <a:rPr lang="fr-FR" altLang="zh-CN" dirty="0"/>
              <a:t>.container </a:t>
            </a:r>
            <a:r>
              <a:rPr lang="zh-CN" altLang="fr-FR" dirty="0"/>
              <a:t>选择所有</a:t>
            </a:r>
            <a:r>
              <a:rPr lang="fr-FR" altLang="zh-CN" dirty="0"/>
              <a:t>class</a:t>
            </a:r>
            <a:r>
              <a:rPr lang="zh-CN" altLang="fr-FR" dirty="0"/>
              <a:t>包含</a:t>
            </a:r>
            <a:r>
              <a:rPr lang="fr-FR" altLang="zh-CN" dirty="0"/>
              <a:t>container</a:t>
            </a:r>
            <a:r>
              <a:rPr lang="zh-CN" altLang="fr-FR" dirty="0"/>
              <a:t>的</a:t>
            </a:r>
            <a:r>
              <a:rPr lang="zh-CN" altLang="fr-FR" dirty="0" smtClean="0"/>
              <a:t>元素</a:t>
            </a:r>
            <a:endParaRPr lang="zh-CN" altLang="fr-FR" dirty="0"/>
          </a:p>
        </p:txBody>
      </p:sp>
    </p:spTree>
    <p:extLst>
      <p:ext uri="{BB962C8B-B14F-4D97-AF65-F5344CB8AC3E}">
        <p14:creationId xmlns:p14="http://schemas.microsoft.com/office/powerpoint/2010/main" val="1246041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b="1" dirty="0" smtClean="0">
                <a:latin typeface="SimHei" charset="-122"/>
                <a:ea typeface="SimHei" charset="-122"/>
                <a:cs typeface="SimHei" charset="-122"/>
              </a:rPr>
              <a:t>标签属性值的提取</a:t>
            </a:r>
            <a:endParaRPr kumimoji="1" lang="zh-CN" altLang="en-US" dirty="0">
              <a:latin typeface="SimHei" charset="-122"/>
              <a:ea typeface="SimHei" charset="-122"/>
              <a:cs typeface="SimHei" charset="-122"/>
            </a:endParaRP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7785100" cy="3987800"/>
          </a:xfrm>
        </p:spPr>
      </p:pic>
    </p:spTree>
    <p:extLst>
      <p:ext uri="{BB962C8B-B14F-4D97-AF65-F5344CB8AC3E}">
        <p14:creationId xmlns:p14="http://schemas.microsoft.com/office/powerpoint/2010/main" val="1984279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latin typeface="SimHei" charset="-122"/>
                <a:ea typeface="SimHei" charset="-122"/>
                <a:cs typeface="SimHei" charset="-122"/>
              </a:rPr>
              <a:t>标签内容的提取</a:t>
            </a:r>
            <a:endParaRPr kumimoji="1" lang="zh-CN" altLang="en-US" dirty="0">
              <a:latin typeface="SimHei" charset="-122"/>
              <a:ea typeface="SimHei" charset="-122"/>
              <a:cs typeface="SimHei" charset="-122"/>
            </a:endParaRPr>
          </a:p>
        </p:txBody>
      </p:sp>
      <p:pic>
        <p:nvPicPr>
          <p:cNvPr id="8" name="内容占位符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89894"/>
            <a:ext cx="10515600" cy="4222800"/>
          </a:xfrm>
        </p:spPr>
      </p:pic>
      <p:sp>
        <p:nvSpPr>
          <p:cNvPr id="2" name="矩形 1"/>
          <p:cNvSpPr/>
          <p:nvPr/>
        </p:nvSpPr>
        <p:spPr>
          <a:xfrm>
            <a:off x="5847907" y="4072270"/>
            <a:ext cx="637953" cy="30834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6485860" y="4439202"/>
            <a:ext cx="1212112" cy="28165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5617534" y="5114479"/>
            <a:ext cx="637953" cy="30834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6018028" y="4784137"/>
            <a:ext cx="786809" cy="2344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26885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 smtClean="0">
                <a:latin typeface="SimHei" charset="-122"/>
                <a:ea typeface="SimHei" charset="-122"/>
                <a:cs typeface="SimHei" charset="-122"/>
              </a:rPr>
              <a:t>NumPy</a:t>
            </a:r>
            <a:endParaRPr kumimoji="1" lang="zh-CN" altLang="en-US" dirty="0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838200" y="1330493"/>
            <a:ext cx="10515600" cy="1286543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buFont typeface="Wingdings" charset="2"/>
              <a:buChar char="l"/>
            </a:pPr>
            <a:r>
              <a:rPr kumimoji="1" lang="zh-CN" altLang="en-US" sz="2000" dirty="0" smtClean="0">
                <a:solidFill>
                  <a:schemeClr val="bg2">
                    <a:lumMod val="50000"/>
                  </a:schemeClr>
                </a:solidFill>
              </a:rPr>
              <a:t> 数组的创建</a:t>
            </a:r>
            <a:endParaRPr kumimoji="1" lang="en-US" altLang="zh-CN" sz="2000" dirty="0" smtClean="0">
              <a:solidFill>
                <a:schemeClr val="bg2">
                  <a:lumMod val="50000"/>
                </a:schemeClr>
              </a:solidFill>
            </a:endParaRPr>
          </a:p>
          <a:p>
            <a:pPr lvl="1">
              <a:spcAft>
                <a:spcPts val="600"/>
              </a:spcAft>
              <a:buFont typeface="Wingdings" charset="2"/>
              <a:buChar char="l"/>
            </a:pPr>
            <a:r>
              <a:rPr kumimoji="1" lang="zh-CN" altLang="en-US" sz="1600" dirty="0" smtClean="0">
                <a:solidFill>
                  <a:schemeClr val="bg2">
                    <a:lumMod val="50000"/>
                  </a:schemeClr>
                </a:solidFill>
              </a:rPr>
              <a:t> 使用</a:t>
            </a:r>
            <a:r>
              <a:rPr kumimoji="1" lang="en-US" altLang="zh-CN" sz="1600" dirty="0" smtClean="0">
                <a:solidFill>
                  <a:schemeClr val="bg2">
                    <a:lumMod val="50000"/>
                  </a:schemeClr>
                </a:solidFill>
              </a:rPr>
              <a:t>array</a:t>
            </a:r>
            <a:r>
              <a:rPr kumimoji="1" lang="zh-CN" altLang="en-US" sz="1600" dirty="0" smtClean="0">
                <a:solidFill>
                  <a:schemeClr val="bg2">
                    <a:lumMod val="50000"/>
                  </a:schemeClr>
                </a:solidFill>
              </a:rPr>
              <a:t>方法，从</a:t>
            </a:r>
            <a:r>
              <a:rPr kumimoji="1" lang="en-US" altLang="zh-CN" sz="1600" dirty="0" smtClean="0">
                <a:solidFill>
                  <a:schemeClr val="bg2">
                    <a:lumMod val="50000"/>
                  </a:schemeClr>
                </a:solidFill>
              </a:rPr>
              <a:t>python</a:t>
            </a:r>
            <a:r>
              <a:rPr kumimoji="1" lang="zh-CN" altLang="en-US" sz="1600" dirty="0" smtClean="0">
                <a:solidFill>
                  <a:schemeClr val="bg2">
                    <a:lumMod val="50000"/>
                  </a:schemeClr>
                </a:solidFill>
              </a:rPr>
              <a:t>的列表或者元组中创建，类别与列表与元组中的类型一致</a:t>
            </a:r>
            <a:endParaRPr kumimoji="1" lang="en-US" altLang="zh-CN" sz="1600" dirty="0">
              <a:solidFill>
                <a:schemeClr val="bg2">
                  <a:lumMod val="50000"/>
                </a:schemeClr>
              </a:solidFill>
            </a:endParaRPr>
          </a:p>
          <a:p>
            <a:pPr lvl="1">
              <a:spcAft>
                <a:spcPts val="600"/>
              </a:spcAft>
              <a:buFont typeface="Wingdings" charset="2"/>
              <a:buChar char="l"/>
            </a:pPr>
            <a:r>
              <a:rPr kumimoji="1" lang="zh-CN" altLang="en-US" sz="1600" dirty="0" smtClean="0">
                <a:solidFill>
                  <a:schemeClr val="bg2">
                    <a:lumMod val="50000"/>
                  </a:schemeClr>
                </a:solidFill>
              </a:rPr>
              <a:t> 也可以在创建数组的时候指定数据类型</a:t>
            </a:r>
            <a:endParaRPr kumimoji="1" lang="en-US" altLang="zh-CN" sz="1600" dirty="0" smtClean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468896"/>
            <a:ext cx="7213600" cy="417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34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latin typeface="SimHei" charset="-122"/>
                <a:ea typeface="SimHei" charset="-122"/>
                <a:cs typeface="SimHei" charset="-122"/>
              </a:rPr>
              <a:t>标签内容的提取</a:t>
            </a:r>
            <a:endParaRPr kumimoji="1" lang="zh-CN" altLang="en-US" dirty="0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为了提取真实的原文数据</a:t>
            </a:r>
            <a:r>
              <a:rPr lang="zh-CN" altLang="en-US" dirty="0" smtClean="0"/>
              <a:t>，需要</a:t>
            </a:r>
            <a:r>
              <a:rPr lang="zh-CN" altLang="en-US" dirty="0"/>
              <a:t>调用 </a:t>
            </a:r>
            <a:r>
              <a:rPr lang="en-US" altLang="zh-CN" dirty="0"/>
              <a:t>.extract()</a:t>
            </a:r>
            <a:r>
              <a:rPr lang="zh-CN" altLang="en-US" dirty="0" smtClean="0"/>
              <a:t> </a:t>
            </a:r>
            <a:endParaRPr lang="en-US" altLang="zh-CN" dirty="0"/>
          </a:p>
          <a:p>
            <a:r>
              <a:rPr lang="zh-CN" altLang="en-US" dirty="0"/>
              <a:t>如果想要提取到第一个匹配到的元素</a:t>
            </a:r>
            <a:r>
              <a:rPr lang="en-US" altLang="zh-CN" dirty="0"/>
              <a:t>, </a:t>
            </a:r>
            <a:r>
              <a:rPr lang="zh-CN" altLang="en-US" dirty="0"/>
              <a:t>必须调用 </a:t>
            </a:r>
            <a:r>
              <a:rPr lang="en-US" altLang="zh-CN" dirty="0"/>
              <a:t>.</a:t>
            </a:r>
            <a:r>
              <a:rPr lang="en-US" altLang="zh-CN" dirty="0" err="1"/>
              <a:t>extract_first</a:t>
            </a:r>
            <a:r>
              <a:rPr lang="en-US" altLang="zh-CN" dirty="0"/>
              <a:t>()</a:t>
            </a:r>
            <a:endParaRPr lang="fr-FR" altLang="zh-CN" dirty="0"/>
          </a:p>
        </p:txBody>
      </p:sp>
    </p:spTree>
    <p:extLst>
      <p:ext uri="{BB962C8B-B14F-4D97-AF65-F5344CB8AC3E}">
        <p14:creationId xmlns:p14="http://schemas.microsoft.com/office/powerpoint/2010/main" val="12602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>
                <a:latin typeface="SimHei" charset="-122"/>
                <a:ea typeface="SimHei" charset="-122"/>
                <a:cs typeface="SimHei" charset="-122"/>
              </a:rPr>
              <a:t>标签内容的提取</a:t>
            </a:r>
            <a:endParaRPr kumimoji="1" lang="zh-CN" altLang="en-US" dirty="0">
              <a:latin typeface="SimHei" charset="-122"/>
              <a:ea typeface="SimHei" charset="-122"/>
              <a:cs typeface="SimHei" charset="-122"/>
            </a:endParaRPr>
          </a:p>
        </p:txBody>
      </p:sp>
      <p:pic>
        <p:nvPicPr>
          <p:cNvPr id="2" name="内容占位符 1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7987226" cy="4351338"/>
          </a:xfrm>
        </p:spPr>
      </p:pic>
    </p:spTree>
    <p:extLst>
      <p:ext uri="{BB962C8B-B14F-4D97-AF65-F5344CB8AC3E}">
        <p14:creationId xmlns:p14="http://schemas.microsoft.com/office/powerpoint/2010/main" val="276634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>
                <a:latin typeface="SimHei" charset="-122"/>
                <a:ea typeface="SimHei" charset="-122"/>
                <a:cs typeface="SimHei" charset="-122"/>
              </a:rPr>
              <a:t>自动爬取下一页</a:t>
            </a:r>
            <a:endParaRPr kumimoji="1" lang="zh-CN" altLang="en-US" dirty="0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没爬完一页，就让</a:t>
            </a:r>
            <a:r>
              <a:rPr kumimoji="1" lang="en-US" altLang="zh-CN" dirty="0" err="1" smtClean="0"/>
              <a:t>css</a:t>
            </a:r>
            <a:r>
              <a:rPr kumimoji="1" lang="zh-CN" altLang="en-US" dirty="0" smtClean="0"/>
              <a:t>提取去查询有没有写一页，如果有则把下一页的连接交给当前的爬取函数继续爬取</a:t>
            </a:r>
            <a:endParaRPr kumimoji="1" lang="en-US" altLang="zh-CN" dirty="0" smtClean="0"/>
          </a:p>
          <a:p>
            <a:r>
              <a:rPr kumimoji="1" lang="zh-CN" altLang="en-US" dirty="0" smtClean="0"/>
              <a:t>如果没有找到下一页的连接，则说明已经完成爬取</a:t>
            </a:r>
            <a:endParaRPr kumimoji="1" lang="en-US" altLang="zh-CN" dirty="0" smtClean="0"/>
          </a:p>
          <a:p>
            <a:r>
              <a:rPr kumimoji="1" lang="zh-CN" altLang="en-US" dirty="0" smtClean="0"/>
              <a:t>所以如何将下一页的连接交给当前的爬虫函数呢</a:t>
            </a:r>
            <a:r>
              <a:rPr kumimoji="1" lang="zh-CN" altLang="en-US" dirty="0"/>
              <a:t>？</a:t>
            </a:r>
          </a:p>
        </p:txBody>
      </p:sp>
    </p:spTree>
    <p:extLst>
      <p:ext uri="{BB962C8B-B14F-4D97-AF65-F5344CB8AC3E}">
        <p14:creationId xmlns:p14="http://schemas.microsoft.com/office/powerpoint/2010/main" val="1318083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>
                <a:latin typeface="SimHei" charset="-122"/>
                <a:ea typeface="SimHei" charset="-122"/>
                <a:cs typeface="SimHei" charset="-122"/>
              </a:rPr>
              <a:t>自动爬取下一页</a:t>
            </a:r>
            <a:endParaRPr kumimoji="1" lang="zh-CN" altLang="en-US" dirty="0">
              <a:latin typeface="SimHei" charset="-122"/>
              <a:ea typeface="SimHei" charset="-122"/>
              <a:cs typeface="SimHei" charset="-122"/>
            </a:endParaRPr>
          </a:p>
        </p:txBody>
      </p:sp>
      <p:pic>
        <p:nvPicPr>
          <p:cNvPr id="3" name="内容占位符 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9081921" cy="4351338"/>
          </a:xfrm>
        </p:spPr>
      </p:pic>
    </p:spTree>
    <p:extLst>
      <p:ext uri="{BB962C8B-B14F-4D97-AF65-F5344CB8AC3E}">
        <p14:creationId xmlns:p14="http://schemas.microsoft.com/office/powerpoint/2010/main" val="1487513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>
                <a:latin typeface="SimHei" charset="-122"/>
                <a:ea typeface="SimHei" charset="-122"/>
                <a:cs typeface="SimHei" charset="-122"/>
              </a:rPr>
              <a:t>自动爬取下一页</a:t>
            </a:r>
            <a:endParaRPr kumimoji="1" lang="zh-CN" altLang="en-US" dirty="0">
              <a:latin typeface="SimHei" charset="-122"/>
              <a:ea typeface="SimHei" charset="-122"/>
              <a:cs typeface="SimHei" charset="-122"/>
            </a:endParaRP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8699500" cy="3009900"/>
          </a:xfrm>
        </p:spPr>
      </p:pic>
    </p:spTree>
    <p:extLst>
      <p:ext uri="{BB962C8B-B14F-4D97-AF65-F5344CB8AC3E}">
        <p14:creationId xmlns:p14="http://schemas.microsoft.com/office/powerpoint/2010/main" val="1264919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>
                <a:latin typeface="SimHei" charset="-122"/>
                <a:ea typeface="SimHei" charset="-122"/>
                <a:cs typeface="SimHei" charset="-122"/>
              </a:rPr>
              <a:t>自动爬取下一页</a:t>
            </a:r>
            <a:endParaRPr kumimoji="1" lang="zh-CN" altLang="en-US" dirty="0">
              <a:latin typeface="SimHei" charset="-122"/>
              <a:ea typeface="SimHei" charset="-122"/>
              <a:cs typeface="SimHei" charset="-122"/>
            </a:endParaRPr>
          </a:p>
        </p:txBody>
      </p:sp>
      <p:pic>
        <p:nvPicPr>
          <p:cNvPr id="3" name="内容占位符 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41511"/>
            <a:ext cx="10515600" cy="3919566"/>
          </a:xfrm>
        </p:spPr>
      </p:pic>
    </p:spTree>
    <p:extLst>
      <p:ext uri="{BB962C8B-B14F-4D97-AF65-F5344CB8AC3E}">
        <p14:creationId xmlns:p14="http://schemas.microsoft.com/office/powerpoint/2010/main" val="505142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b="1" dirty="0" smtClean="0">
                <a:latin typeface="SimHei" charset="-122"/>
                <a:ea typeface="SimHei" charset="-122"/>
                <a:cs typeface="SimHei" charset="-122"/>
              </a:rPr>
              <a:t>课程设计</a:t>
            </a:r>
            <a:endParaRPr kumimoji="1" lang="zh-CN" altLang="en-US" dirty="0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smtClean="0">
                <a:solidFill>
                  <a:schemeClr val="bg2">
                    <a:lumMod val="50000"/>
                  </a:schemeClr>
                </a:solidFill>
              </a:rPr>
              <a:t> 题目</a:t>
            </a:r>
            <a:r>
              <a:rPr kumimoji="1" lang="en-US" altLang="zh-CN" smtClean="0">
                <a:solidFill>
                  <a:schemeClr val="bg2">
                    <a:lumMod val="50000"/>
                  </a:schemeClr>
                </a:solidFill>
              </a:rPr>
              <a:t>:</a:t>
            </a:r>
            <a:r>
              <a:rPr kumimoji="1" lang="zh-CN" altLang="en-US" dirty="0" smtClean="0">
                <a:solidFill>
                  <a:schemeClr val="bg2">
                    <a:lumMod val="50000"/>
                  </a:schemeClr>
                </a:solidFill>
              </a:rPr>
              <a:t> 爬取</a:t>
            </a:r>
            <a:r>
              <a:rPr lang="en-US" altLang="zh-CN" dirty="0">
                <a:hlinkClick r:id="rId2"/>
              </a:rPr>
              <a:t>http://</a:t>
            </a:r>
            <a:r>
              <a:rPr lang="en-US" altLang="zh-CN" dirty="0" smtClean="0">
                <a:hlinkClick r:id="rId2"/>
              </a:rPr>
              <a:t>quotes.toscrape.com/</a:t>
            </a:r>
            <a:r>
              <a:rPr lang="zh-CN" altLang="en-US" dirty="0" smtClean="0"/>
              <a:t> 中所有</a:t>
            </a:r>
            <a:r>
              <a:rPr lang="en-US" altLang="zh-CN" dirty="0" smtClean="0"/>
              <a:t>page</a:t>
            </a:r>
            <a:r>
              <a:rPr lang="zh-CN" altLang="en-US" dirty="0" smtClean="0"/>
              <a:t>的内容，统计出现次数最多的</a:t>
            </a:r>
            <a:r>
              <a:rPr lang="en-US" altLang="zh-CN" dirty="0" smtClean="0"/>
              <a:t>5</a:t>
            </a:r>
            <a:r>
              <a:rPr lang="zh-CN" altLang="en-US" dirty="0" smtClean="0"/>
              <a:t>个单词。</a:t>
            </a:r>
            <a:endParaRPr lang="en-US" altLang="zh-CN" dirty="0" smtClean="0"/>
          </a:p>
          <a:p>
            <a:r>
              <a:rPr lang="zh-CN" altLang="en-US" dirty="0" smtClean="0"/>
              <a:t>要求：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 符合</a:t>
            </a:r>
            <a:r>
              <a:rPr lang="en-US" altLang="zh-CN" dirty="0" smtClean="0"/>
              <a:t>PEP8</a:t>
            </a:r>
            <a:r>
              <a:rPr lang="zh-CN" altLang="en-US" dirty="0" smtClean="0"/>
              <a:t>编码规范</a:t>
            </a:r>
            <a:endParaRPr lang="zh-CN" altLang="fr-FR" dirty="0"/>
          </a:p>
        </p:txBody>
      </p:sp>
    </p:spTree>
    <p:extLst>
      <p:ext uri="{BB962C8B-B14F-4D97-AF65-F5344CB8AC3E}">
        <p14:creationId xmlns:p14="http://schemas.microsoft.com/office/powerpoint/2010/main" val="299974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 smtClean="0">
                <a:latin typeface="SimHei" charset="-122"/>
                <a:ea typeface="SimHei" charset="-122"/>
                <a:cs typeface="SimHei" charset="-122"/>
              </a:rPr>
              <a:t>NumPy</a:t>
            </a:r>
            <a:r>
              <a:rPr kumimoji="1" lang="zh-CN" altLang="en-US" dirty="0" smtClean="0">
                <a:latin typeface="SimHei" charset="-122"/>
                <a:ea typeface="SimHei" charset="-122"/>
                <a:cs typeface="SimHei" charset="-122"/>
              </a:rPr>
              <a:t>常见的</a:t>
            </a:r>
            <a:r>
              <a:rPr kumimoji="1" lang="en-US" altLang="zh-CN" dirty="0" err="1" smtClean="0">
                <a:latin typeface="SimHei" charset="-122"/>
                <a:ea typeface="SimHei" charset="-122"/>
                <a:cs typeface="SimHei" charset="-122"/>
              </a:rPr>
              <a:t>dtype</a:t>
            </a:r>
            <a:endParaRPr kumimoji="1" lang="zh-CN" altLang="en-US" dirty="0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644733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buFont typeface="Wingdings" charset="2"/>
              <a:buChar char="l"/>
            </a:pPr>
            <a:r>
              <a:rPr kumimoji="1" lang="zh-CN" altLang="en-US" sz="2400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kumimoji="1" lang="en-US" altLang="zh-CN" sz="2400" dirty="0" smtClean="0">
                <a:solidFill>
                  <a:schemeClr val="bg2">
                    <a:lumMod val="50000"/>
                  </a:schemeClr>
                </a:solidFill>
              </a:rPr>
              <a:t>int8</a:t>
            </a:r>
            <a:r>
              <a:rPr kumimoji="1" lang="zh-CN" altLang="en-US" sz="2400" dirty="0" smtClean="0">
                <a:solidFill>
                  <a:schemeClr val="bg2">
                    <a:lumMod val="50000"/>
                  </a:schemeClr>
                </a:solidFill>
              </a:rPr>
              <a:t>，</a:t>
            </a:r>
            <a:r>
              <a:rPr kumimoji="1" lang="en-US" altLang="zh-CN" sz="2400" dirty="0" smtClean="0">
                <a:solidFill>
                  <a:schemeClr val="bg2">
                    <a:lumMod val="50000"/>
                  </a:schemeClr>
                </a:solidFill>
              </a:rPr>
              <a:t>uint8 </a:t>
            </a:r>
            <a:r>
              <a:rPr kumimoji="1" lang="zh-CN" altLang="en-US" sz="2400" dirty="0" smtClean="0">
                <a:solidFill>
                  <a:schemeClr val="bg2">
                    <a:lumMod val="50000"/>
                  </a:schemeClr>
                </a:solidFill>
              </a:rPr>
              <a:t>有符号和无符号的</a:t>
            </a:r>
            <a:r>
              <a:rPr kumimoji="1" lang="en-US" altLang="zh-CN" sz="2400" dirty="0" smtClean="0">
                <a:solidFill>
                  <a:schemeClr val="bg2">
                    <a:lumMod val="50000"/>
                  </a:schemeClr>
                </a:solidFill>
              </a:rPr>
              <a:t>8</a:t>
            </a:r>
            <a:r>
              <a:rPr kumimoji="1" lang="zh-CN" altLang="en-US" sz="2400" dirty="0" smtClean="0">
                <a:solidFill>
                  <a:schemeClr val="bg2">
                    <a:lumMod val="50000"/>
                  </a:schemeClr>
                </a:solidFill>
              </a:rPr>
              <a:t>位整型</a:t>
            </a:r>
            <a:endParaRPr kumimoji="1" lang="en-US" altLang="zh-CN" sz="2400" dirty="0" smtClean="0">
              <a:solidFill>
                <a:schemeClr val="bg2">
                  <a:lumMod val="50000"/>
                </a:schemeClr>
              </a:solidFill>
            </a:endParaRPr>
          </a:p>
          <a:p>
            <a:pPr>
              <a:spcAft>
                <a:spcPts val="600"/>
              </a:spcAft>
              <a:buFont typeface="Wingdings" charset="2"/>
              <a:buChar char="l"/>
            </a:pPr>
            <a:r>
              <a:rPr kumimoji="1" lang="zh-CN" altLang="en-US" sz="24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kumimoji="1" lang="en-US" altLang="zh-CN" sz="2400" dirty="0" smtClean="0">
                <a:solidFill>
                  <a:schemeClr val="bg2">
                    <a:lumMod val="50000"/>
                  </a:schemeClr>
                </a:solidFill>
              </a:rPr>
              <a:t>int16</a:t>
            </a:r>
            <a:r>
              <a:rPr kumimoji="1" lang="zh-CN" altLang="en-US" sz="2400" dirty="0" smtClean="0">
                <a:solidFill>
                  <a:schemeClr val="bg2">
                    <a:lumMod val="50000"/>
                  </a:schemeClr>
                </a:solidFill>
              </a:rPr>
              <a:t>，</a:t>
            </a:r>
            <a:r>
              <a:rPr kumimoji="1" lang="en-US" altLang="zh-CN" sz="2400" dirty="0" smtClean="0">
                <a:solidFill>
                  <a:schemeClr val="bg2">
                    <a:lumMod val="50000"/>
                  </a:schemeClr>
                </a:solidFill>
              </a:rPr>
              <a:t>uint16 </a:t>
            </a:r>
            <a:r>
              <a:rPr kumimoji="1" lang="zh-CN" altLang="en-US" sz="2000" dirty="0" smtClean="0">
                <a:solidFill>
                  <a:schemeClr val="bg2">
                    <a:lumMod val="50000"/>
                  </a:schemeClr>
                </a:solidFill>
              </a:rPr>
              <a:t>有</a:t>
            </a:r>
            <a:r>
              <a:rPr kumimoji="1" lang="zh-CN" altLang="en-US" sz="2000" dirty="0">
                <a:solidFill>
                  <a:schemeClr val="bg2">
                    <a:lumMod val="50000"/>
                  </a:schemeClr>
                </a:solidFill>
              </a:rPr>
              <a:t>符号和无符号</a:t>
            </a:r>
            <a:r>
              <a:rPr kumimoji="1" lang="zh-CN" altLang="en-US" sz="2000" dirty="0" smtClean="0">
                <a:solidFill>
                  <a:schemeClr val="bg2">
                    <a:lumMod val="50000"/>
                  </a:schemeClr>
                </a:solidFill>
              </a:rPr>
              <a:t>的</a:t>
            </a:r>
            <a:r>
              <a:rPr kumimoji="1" lang="en-US" altLang="zh-CN" sz="2000" dirty="0" smtClean="0">
                <a:solidFill>
                  <a:schemeClr val="bg2">
                    <a:lumMod val="50000"/>
                  </a:schemeClr>
                </a:solidFill>
              </a:rPr>
              <a:t>16</a:t>
            </a:r>
            <a:r>
              <a:rPr kumimoji="1" lang="zh-CN" altLang="en-US" sz="2000" dirty="0" smtClean="0">
                <a:solidFill>
                  <a:schemeClr val="bg2">
                    <a:lumMod val="50000"/>
                  </a:schemeClr>
                </a:solidFill>
              </a:rPr>
              <a:t>位</a:t>
            </a:r>
            <a:r>
              <a:rPr kumimoji="1" lang="zh-CN" altLang="en-US" sz="2000" dirty="0">
                <a:solidFill>
                  <a:schemeClr val="bg2">
                    <a:lumMod val="50000"/>
                  </a:schemeClr>
                </a:solidFill>
              </a:rPr>
              <a:t>整</a:t>
            </a:r>
            <a:r>
              <a:rPr kumimoji="1" lang="zh-CN" altLang="en-US" sz="2000" dirty="0" smtClean="0">
                <a:solidFill>
                  <a:schemeClr val="bg2">
                    <a:lumMod val="50000"/>
                  </a:schemeClr>
                </a:solidFill>
              </a:rPr>
              <a:t>型</a:t>
            </a:r>
            <a:endParaRPr kumimoji="1" lang="en-US" altLang="zh-CN" sz="2000" dirty="0" smtClean="0">
              <a:solidFill>
                <a:schemeClr val="bg2">
                  <a:lumMod val="50000"/>
                </a:schemeClr>
              </a:solidFill>
            </a:endParaRPr>
          </a:p>
          <a:p>
            <a:pPr>
              <a:spcAft>
                <a:spcPts val="600"/>
              </a:spcAft>
              <a:buFont typeface="Wingdings" charset="2"/>
              <a:buChar char="l"/>
            </a:pPr>
            <a:r>
              <a:rPr kumimoji="1" lang="en-US" altLang="zh-CN" sz="2400" dirty="0" smtClean="0">
                <a:solidFill>
                  <a:schemeClr val="bg2">
                    <a:lumMod val="50000"/>
                  </a:schemeClr>
                </a:solidFill>
              </a:rPr>
              <a:t> int32</a:t>
            </a:r>
            <a:r>
              <a:rPr kumimoji="1" lang="zh-CN" altLang="en-US" sz="2400" dirty="0" smtClean="0">
                <a:solidFill>
                  <a:schemeClr val="bg2">
                    <a:lumMod val="50000"/>
                  </a:schemeClr>
                </a:solidFill>
              </a:rPr>
              <a:t>，</a:t>
            </a:r>
            <a:r>
              <a:rPr kumimoji="1" lang="en-US" altLang="zh-CN" sz="2400" dirty="0" smtClean="0">
                <a:solidFill>
                  <a:schemeClr val="bg2">
                    <a:lumMod val="50000"/>
                  </a:schemeClr>
                </a:solidFill>
              </a:rPr>
              <a:t>uint32 </a:t>
            </a:r>
            <a:r>
              <a:rPr kumimoji="1" lang="zh-CN" altLang="en-US" sz="2000" dirty="0">
                <a:solidFill>
                  <a:schemeClr val="bg2">
                    <a:lumMod val="50000"/>
                  </a:schemeClr>
                </a:solidFill>
              </a:rPr>
              <a:t>有符号和无符号</a:t>
            </a:r>
            <a:r>
              <a:rPr kumimoji="1" lang="zh-CN" altLang="en-US" sz="2000" dirty="0" smtClean="0">
                <a:solidFill>
                  <a:schemeClr val="bg2">
                    <a:lumMod val="50000"/>
                  </a:schemeClr>
                </a:solidFill>
              </a:rPr>
              <a:t>的</a:t>
            </a:r>
            <a:r>
              <a:rPr kumimoji="1" lang="en-US" altLang="zh-CN" sz="2000" dirty="0" smtClean="0">
                <a:solidFill>
                  <a:schemeClr val="bg2">
                    <a:lumMod val="50000"/>
                  </a:schemeClr>
                </a:solidFill>
              </a:rPr>
              <a:t>32</a:t>
            </a:r>
            <a:r>
              <a:rPr kumimoji="1" lang="zh-CN" altLang="en-US" sz="2000" dirty="0" smtClean="0">
                <a:solidFill>
                  <a:schemeClr val="bg2">
                    <a:lumMod val="50000"/>
                  </a:schemeClr>
                </a:solidFill>
              </a:rPr>
              <a:t>位</a:t>
            </a:r>
            <a:r>
              <a:rPr kumimoji="1" lang="zh-CN" altLang="en-US" sz="2000" dirty="0">
                <a:solidFill>
                  <a:schemeClr val="bg2">
                    <a:lumMod val="50000"/>
                  </a:schemeClr>
                </a:solidFill>
              </a:rPr>
              <a:t>整</a:t>
            </a:r>
            <a:r>
              <a:rPr kumimoji="1" lang="zh-CN" altLang="en-US" sz="2000" dirty="0" smtClean="0">
                <a:solidFill>
                  <a:schemeClr val="bg2">
                    <a:lumMod val="50000"/>
                  </a:schemeClr>
                </a:solidFill>
              </a:rPr>
              <a:t>型</a:t>
            </a:r>
            <a:endParaRPr kumimoji="1" lang="en-US" altLang="zh-CN" sz="2000" dirty="0">
              <a:solidFill>
                <a:schemeClr val="bg2">
                  <a:lumMod val="50000"/>
                </a:schemeClr>
              </a:solidFill>
            </a:endParaRPr>
          </a:p>
          <a:p>
            <a:pPr>
              <a:spcAft>
                <a:spcPts val="600"/>
              </a:spcAft>
              <a:buFont typeface="Wingdings" charset="2"/>
              <a:buChar char="l"/>
            </a:pPr>
            <a:r>
              <a:rPr kumimoji="1" lang="en-US" altLang="zh-CN" sz="24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kumimoji="1" lang="en-US" altLang="zh-CN" sz="2400" dirty="0" smtClean="0">
                <a:solidFill>
                  <a:schemeClr val="bg2">
                    <a:lumMod val="50000"/>
                  </a:schemeClr>
                </a:solidFill>
              </a:rPr>
              <a:t>int64</a:t>
            </a:r>
            <a:r>
              <a:rPr kumimoji="1" lang="zh-CN" altLang="en-US" sz="2400" dirty="0" smtClean="0">
                <a:solidFill>
                  <a:schemeClr val="bg2">
                    <a:lumMod val="50000"/>
                  </a:schemeClr>
                </a:solidFill>
              </a:rPr>
              <a:t>，</a:t>
            </a:r>
            <a:r>
              <a:rPr kumimoji="1" lang="en-US" altLang="zh-CN" sz="2400" dirty="0" smtClean="0">
                <a:solidFill>
                  <a:schemeClr val="bg2">
                    <a:lumMod val="50000"/>
                  </a:schemeClr>
                </a:solidFill>
              </a:rPr>
              <a:t>uint64 </a:t>
            </a:r>
            <a:r>
              <a:rPr kumimoji="1" lang="zh-CN" altLang="en-US" sz="2000" dirty="0">
                <a:solidFill>
                  <a:schemeClr val="bg2">
                    <a:lumMod val="50000"/>
                  </a:schemeClr>
                </a:solidFill>
              </a:rPr>
              <a:t>有符号和无符号</a:t>
            </a:r>
            <a:r>
              <a:rPr kumimoji="1" lang="zh-CN" altLang="en-US" sz="2000" dirty="0" smtClean="0">
                <a:solidFill>
                  <a:schemeClr val="bg2">
                    <a:lumMod val="50000"/>
                  </a:schemeClr>
                </a:solidFill>
              </a:rPr>
              <a:t>的</a:t>
            </a:r>
            <a:r>
              <a:rPr kumimoji="1" lang="en-US" altLang="zh-CN" sz="2000" dirty="0" smtClean="0">
                <a:solidFill>
                  <a:schemeClr val="bg2">
                    <a:lumMod val="50000"/>
                  </a:schemeClr>
                </a:solidFill>
              </a:rPr>
              <a:t>64</a:t>
            </a:r>
            <a:r>
              <a:rPr kumimoji="1" lang="zh-CN" altLang="en-US" sz="2000" dirty="0" smtClean="0">
                <a:solidFill>
                  <a:schemeClr val="bg2">
                    <a:lumMod val="50000"/>
                  </a:schemeClr>
                </a:solidFill>
              </a:rPr>
              <a:t>位</a:t>
            </a:r>
            <a:r>
              <a:rPr kumimoji="1" lang="zh-CN" altLang="en-US" sz="2000" dirty="0">
                <a:solidFill>
                  <a:schemeClr val="bg2">
                    <a:lumMod val="50000"/>
                  </a:schemeClr>
                </a:solidFill>
              </a:rPr>
              <a:t>整</a:t>
            </a:r>
            <a:r>
              <a:rPr kumimoji="1" lang="zh-CN" altLang="en-US" sz="2000" dirty="0" smtClean="0">
                <a:solidFill>
                  <a:schemeClr val="bg2">
                    <a:lumMod val="50000"/>
                  </a:schemeClr>
                </a:solidFill>
              </a:rPr>
              <a:t>型</a:t>
            </a:r>
            <a:endParaRPr kumimoji="1" lang="en-US" altLang="zh-CN" sz="2000" dirty="0" smtClean="0">
              <a:solidFill>
                <a:schemeClr val="bg2">
                  <a:lumMod val="50000"/>
                </a:schemeClr>
              </a:solidFill>
            </a:endParaRPr>
          </a:p>
          <a:p>
            <a:pPr>
              <a:spcAft>
                <a:spcPts val="600"/>
              </a:spcAft>
              <a:buFont typeface="Wingdings" charset="2"/>
              <a:buChar char="l"/>
            </a:pPr>
            <a:r>
              <a:rPr kumimoji="1" lang="zh-CN" altLang="en-US" sz="20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kumimoji="1" lang="en-US" altLang="zh-CN" sz="2000" dirty="0" smtClean="0">
                <a:solidFill>
                  <a:schemeClr val="bg2">
                    <a:lumMod val="50000"/>
                  </a:schemeClr>
                </a:solidFill>
              </a:rPr>
              <a:t>float16 </a:t>
            </a:r>
            <a:r>
              <a:rPr kumimoji="1" lang="zh-CN" altLang="en-US" sz="2000" dirty="0" smtClean="0">
                <a:solidFill>
                  <a:schemeClr val="bg2">
                    <a:lumMod val="50000"/>
                  </a:schemeClr>
                </a:solidFill>
              </a:rPr>
              <a:t>、</a:t>
            </a:r>
            <a:r>
              <a:rPr kumimoji="1" lang="en-US" altLang="zh-CN" sz="2000" dirty="0" smtClean="0">
                <a:solidFill>
                  <a:schemeClr val="bg2">
                    <a:lumMod val="50000"/>
                  </a:schemeClr>
                </a:solidFill>
              </a:rPr>
              <a:t>float32</a:t>
            </a:r>
            <a:r>
              <a:rPr kumimoji="1" lang="zh-CN" altLang="en-US" sz="2000" dirty="0" smtClean="0">
                <a:solidFill>
                  <a:schemeClr val="bg2">
                    <a:lumMod val="50000"/>
                  </a:schemeClr>
                </a:solidFill>
              </a:rPr>
              <a:t>、</a:t>
            </a:r>
            <a:r>
              <a:rPr kumimoji="1" lang="en-US" altLang="zh-CN" sz="2000" dirty="0" smtClean="0">
                <a:solidFill>
                  <a:schemeClr val="bg2">
                    <a:lumMod val="50000"/>
                  </a:schemeClr>
                </a:solidFill>
              </a:rPr>
              <a:t>float64</a:t>
            </a:r>
            <a:r>
              <a:rPr kumimoji="1" lang="zh-CN" altLang="en-US" sz="2000" dirty="0" smtClean="0">
                <a:solidFill>
                  <a:schemeClr val="bg2">
                    <a:lumMod val="50000"/>
                  </a:schemeClr>
                </a:solidFill>
              </a:rPr>
              <a:t>和</a:t>
            </a:r>
            <a:r>
              <a:rPr kumimoji="1" lang="en-US" altLang="zh-CN" sz="2000" dirty="0" smtClean="0">
                <a:solidFill>
                  <a:schemeClr val="bg2">
                    <a:lumMod val="50000"/>
                  </a:schemeClr>
                </a:solidFill>
              </a:rPr>
              <a:t>float128</a:t>
            </a:r>
            <a:endParaRPr kumimoji="1" lang="en-US" altLang="zh-CN" sz="2000" dirty="0">
              <a:solidFill>
                <a:schemeClr val="bg2">
                  <a:lumMod val="50000"/>
                </a:schemeClr>
              </a:solidFill>
            </a:endParaRPr>
          </a:p>
          <a:p>
            <a:pPr>
              <a:spcAft>
                <a:spcPts val="600"/>
              </a:spcAft>
              <a:buFont typeface="Wingdings" charset="2"/>
              <a:buChar char="l"/>
            </a:pPr>
            <a:endParaRPr kumimoji="1" lang="en-US" altLang="zh-CN" sz="2000" dirty="0">
              <a:solidFill>
                <a:schemeClr val="bg2">
                  <a:lumMod val="50000"/>
                </a:schemeClr>
              </a:solidFill>
            </a:endParaRPr>
          </a:p>
          <a:p>
            <a:pPr>
              <a:spcAft>
                <a:spcPts val="600"/>
              </a:spcAft>
              <a:buFont typeface="Wingdings" charset="2"/>
              <a:buChar char="l"/>
            </a:pPr>
            <a:endParaRPr kumimoji="1" lang="en-US" altLang="zh-CN" sz="2000" dirty="0" smtClean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2784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 smtClean="0">
                <a:latin typeface="SimHei" charset="-122"/>
                <a:ea typeface="SimHei" charset="-122"/>
                <a:cs typeface="SimHei" charset="-122"/>
              </a:rPr>
              <a:t>NumPy</a:t>
            </a:r>
            <a:endParaRPr kumimoji="1" lang="zh-CN" altLang="en-US" dirty="0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644733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buFont typeface="Wingdings" charset="2"/>
              <a:buChar char="l"/>
            </a:pPr>
            <a:r>
              <a:rPr kumimoji="1" lang="zh-CN" altLang="en-US" sz="2400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kumimoji="1" lang="zh-CN" altLang="en-US" sz="24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kumimoji="1" lang="zh-CN" altLang="en-US" sz="2400" dirty="0" smtClean="0">
                <a:solidFill>
                  <a:schemeClr val="bg2">
                    <a:lumMod val="50000"/>
                  </a:schemeClr>
                </a:solidFill>
              </a:rPr>
              <a:t>通常数组的形状是固定的，内容是不固定的。 </a:t>
            </a:r>
            <a:r>
              <a:rPr kumimoji="1" lang="en-US" altLang="zh-CN" sz="2400" dirty="0" err="1" smtClean="0">
                <a:solidFill>
                  <a:schemeClr val="bg2">
                    <a:lumMod val="50000"/>
                  </a:schemeClr>
                </a:solidFill>
              </a:rPr>
              <a:t>NumPy</a:t>
            </a:r>
            <a:r>
              <a:rPr kumimoji="1" lang="zh-CN" altLang="en-US" sz="2400" dirty="0" smtClean="0">
                <a:solidFill>
                  <a:schemeClr val="bg2">
                    <a:lumMod val="50000"/>
                  </a:schemeClr>
                </a:solidFill>
              </a:rPr>
              <a:t>提供一些有初始值占位的函数。</a:t>
            </a:r>
            <a:endParaRPr kumimoji="1" lang="en-US" altLang="zh-CN" sz="2400" dirty="0" smtClean="0">
              <a:solidFill>
                <a:schemeClr val="bg2">
                  <a:lumMod val="50000"/>
                </a:schemeClr>
              </a:solidFill>
            </a:endParaRPr>
          </a:p>
          <a:p>
            <a:pPr lvl="1">
              <a:spcAft>
                <a:spcPts val="600"/>
              </a:spcAft>
              <a:buFont typeface="Wingdings" charset="2"/>
              <a:buChar char="l"/>
            </a:pPr>
            <a:r>
              <a:rPr kumimoji="1" lang="en-US" altLang="zh-CN" sz="20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kumimoji="1" lang="en-US" altLang="zh-CN" sz="2000" dirty="0" smtClean="0">
                <a:solidFill>
                  <a:schemeClr val="bg2">
                    <a:lumMod val="50000"/>
                  </a:schemeClr>
                </a:solidFill>
              </a:rPr>
              <a:t>ones</a:t>
            </a:r>
            <a:r>
              <a:rPr kumimoji="1" lang="zh-CN" altLang="en-US" sz="2000" dirty="0" smtClean="0">
                <a:solidFill>
                  <a:schemeClr val="bg2">
                    <a:lumMod val="50000"/>
                  </a:schemeClr>
                </a:solidFill>
              </a:rPr>
              <a:t>：创建由</a:t>
            </a:r>
            <a:r>
              <a:rPr kumimoji="1" lang="en-US" altLang="zh-CN" sz="2000" dirty="0" smtClean="0">
                <a:solidFill>
                  <a:schemeClr val="bg2">
                    <a:lumMod val="50000"/>
                  </a:schemeClr>
                </a:solidFill>
              </a:rPr>
              <a:t>1</a:t>
            </a:r>
            <a:r>
              <a:rPr kumimoji="1" lang="zh-CN" altLang="en-US" sz="2000" dirty="0" smtClean="0">
                <a:solidFill>
                  <a:schemeClr val="bg2">
                    <a:lumMod val="50000"/>
                  </a:schemeClr>
                </a:solidFill>
              </a:rPr>
              <a:t>初始化数组</a:t>
            </a:r>
            <a:r>
              <a:rPr kumimoji="1" lang="zh-CN" altLang="en-US" sz="2000" dirty="0">
                <a:solidFill>
                  <a:schemeClr val="bg2">
                    <a:lumMod val="50000"/>
                  </a:schemeClr>
                </a:solidFill>
              </a:rPr>
              <a:t>的</a:t>
            </a:r>
            <a:r>
              <a:rPr kumimoji="1" lang="zh-CN" altLang="en-US" sz="2000" dirty="0" smtClean="0">
                <a:solidFill>
                  <a:schemeClr val="bg2">
                    <a:lumMod val="50000"/>
                  </a:schemeClr>
                </a:solidFill>
              </a:rPr>
              <a:t>函数</a:t>
            </a:r>
            <a:endParaRPr kumimoji="1" lang="en-US" altLang="zh-CN" sz="2000" dirty="0" smtClean="0">
              <a:solidFill>
                <a:schemeClr val="bg2">
                  <a:lumMod val="50000"/>
                </a:schemeClr>
              </a:solidFill>
            </a:endParaRPr>
          </a:p>
          <a:p>
            <a:pPr lvl="1">
              <a:spcAft>
                <a:spcPts val="600"/>
              </a:spcAft>
              <a:buFont typeface="Wingdings" charset="2"/>
              <a:buChar char="l"/>
            </a:pPr>
            <a:r>
              <a:rPr kumimoji="1" lang="zh-CN" altLang="en-US" sz="20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kumimoji="1" lang="en-US" altLang="zh-CN" sz="2000" dirty="0" smtClean="0">
                <a:solidFill>
                  <a:schemeClr val="bg2">
                    <a:lumMod val="50000"/>
                  </a:schemeClr>
                </a:solidFill>
              </a:rPr>
              <a:t>zeros:  </a:t>
            </a:r>
            <a:r>
              <a:rPr kumimoji="1" lang="zh-CN" altLang="en-US" sz="2000" dirty="0" smtClean="0">
                <a:solidFill>
                  <a:schemeClr val="bg2">
                    <a:lumMod val="50000"/>
                  </a:schemeClr>
                </a:solidFill>
              </a:rPr>
              <a:t>创建由</a:t>
            </a:r>
            <a:r>
              <a:rPr kumimoji="1" lang="en-US" altLang="zh-CN" sz="2000" dirty="0" smtClean="0">
                <a:solidFill>
                  <a:schemeClr val="bg2">
                    <a:lumMod val="50000"/>
                  </a:schemeClr>
                </a:solidFill>
              </a:rPr>
              <a:t>0</a:t>
            </a:r>
            <a:r>
              <a:rPr kumimoji="1" lang="zh-CN" altLang="en-US" sz="2000" dirty="0" smtClean="0">
                <a:solidFill>
                  <a:schemeClr val="bg2">
                    <a:lumMod val="50000"/>
                  </a:schemeClr>
                </a:solidFill>
              </a:rPr>
              <a:t>初始化数组</a:t>
            </a:r>
            <a:r>
              <a:rPr kumimoji="1" lang="zh-CN" altLang="en-US" sz="2000" dirty="0">
                <a:solidFill>
                  <a:schemeClr val="bg2">
                    <a:lumMod val="50000"/>
                  </a:schemeClr>
                </a:solidFill>
              </a:rPr>
              <a:t>的</a:t>
            </a:r>
            <a:r>
              <a:rPr kumimoji="1" lang="zh-CN" altLang="en-US" sz="2000" dirty="0" smtClean="0">
                <a:solidFill>
                  <a:schemeClr val="bg2">
                    <a:lumMod val="50000"/>
                  </a:schemeClr>
                </a:solidFill>
              </a:rPr>
              <a:t>函数</a:t>
            </a:r>
            <a:endParaRPr kumimoji="1" lang="en-US" altLang="zh-CN" sz="2000" dirty="0" smtClean="0">
              <a:solidFill>
                <a:schemeClr val="bg2">
                  <a:lumMod val="50000"/>
                </a:schemeClr>
              </a:solidFill>
            </a:endParaRPr>
          </a:p>
          <a:p>
            <a:pPr lvl="1">
              <a:spcAft>
                <a:spcPts val="600"/>
              </a:spcAft>
              <a:buFont typeface="Wingdings" charset="2"/>
              <a:buChar char="l"/>
            </a:pPr>
            <a:r>
              <a:rPr kumimoji="1" lang="zh-CN" altLang="en-US" sz="2000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kumimoji="1" lang="en-US" altLang="zh-CN" sz="2000" dirty="0" err="1">
                <a:solidFill>
                  <a:schemeClr val="bg2">
                    <a:lumMod val="50000"/>
                  </a:schemeClr>
                </a:solidFill>
              </a:rPr>
              <a:t>arange</a:t>
            </a:r>
            <a:r>
              <a:rPr kumimoji="1" lang="en-US" altLang="zh-CN" sz="20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kumimoji="1" lang="zh-CN" altLang="en-US" sz="2000" dirty="0" smtClean="0">
                <a:solidFill>
                  <a:schemeClr val="bg2">
                    <a:lumMod val="50000"/>
                  </a:schemeClr>
                </a:solidFill>
              </a:rPr>
              <a:t>：用数字序列初始化数组的函数</a:t>
            </a:r>
            <a:endParaRPr kumimoji="1" lang="en-US" altLang="zh-CN" sz="2000" dirty="0" smtClean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7114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5908</TotalTime>
  <Words>2147</Words>
  <Application>Microsoft Macintosh PowerPoint</Application>
  <PresentationFormat>宽屏</PresentationFormat>
  <Paragraphs>250</Paragraphs>
  <Slides>76</Slides>
  <Notes>17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76</vt:i4>
      </vt:variant>
    </vt:vector>
  </HeadingPairs>
  <TitlesOfParts>
    <vt:vector size="83" baseType="lpstr">
      <vt:lpstr>DengXian</vt:lpstr>
      <vt:lpstr>DengXian Light</vt:lpstr>
      <vt:lpstr>Mangal</vt:lpstr>
      <vt:lpstr>SimHei</vt:lpstr>
      <vt:lpstr>Wingdings</vt:lpstr>
      <vt:lpstr>Arial</vt:lpstr>
      <vt:lpstr>Office 主题</vt:lpstr>
      <vt:lpstr>Python编程</vt:lpstr>
      <vt:lpstr>目录</vt:lpstr>
      <vt:lpstr>NumPy</vt:lpstr>
      <vt:lpstr>NumPy</vt:lpstr>
      <vt:lpstr>NumPy</vt:lpstr>
      <vt:lpstr>NumPy例子</vt:lpstr>
      <vt:lpstr>NumPy</vt:lpstr>
      <vt:lpstr>NumPy常见的dtype</vt:lpstr>
      <vt:lpstr>NumPy</vt:lpstr>
      <vt:lpstr>NumPy</vt:lpstr>
      <vt:lpstr>NumPy</vt:lpstr>
      <vt:lpstr>NumPy</vt:lpstr>
      <vt:lpstr>NumPy</vt:lpstr>
      <vt:lpstr>NumPy</vt:lpstr>
      <vt:lpstr>NumPy的axis</vt:lpstr>
      <vt:lpstr>NumPy的axis</vt:lpstr>
      <vt:lpstr>NumPy的axis</vt:lpstr>
      <vt:lpstr>NumPy的axis</vt:lpstr>
      <vt:lpstr>NumPy的axis</vt:lpstr>
      <vt:lpstr>NumPy的axis</vt:lpstr>
      <vt:lpstr>NumPy的axis</vt:lpstr>
      <vt:lpstr>NumPy</vt:lpstr>
      <vt:lpstr>NumPy</vt:lpstr>
      <vt:lpstr>NumPy</vt:lpstr>
      <vt:lpstr>NumPy的argmax</vt:lpstr>
      <vt:lpstr>Pillow</vt:lpstr>
      <vt:lpstr>Pillow</vt:lpstr>
      <vt:lpstr>Pillow可以做什么</vt:lpstr>
      <vt:lpstr>Pillow</vt:lpstr>
      <vt:lpstr>Pillow</vt:lpstr>
      <vt:lpstr>Pillow</vt:lpstr>
      <vt:lpstr>使用pillow操作mask</vt:lpstr>
      <vt:lpstr>数据增强项目</vt:lpstr>
      <vt:lpstr>数据增强项目</vt:lpstr>
      <vt:lpstr>Matplotlib</vt:lpstr>
      <vt:lpstr>matplotlib</vt:lpstr>
      <vt:lpstr>matplotlib</vt:lpstr>
      <vt:lpstr>matplotlib</vt:lpstr>
      <vt:lpstr>matplotlib</vt:lpstr>
      <vt:lpstr>matplotlib</vt:lpstr>
      <vt:lpstr>matplotlib</vt:lpstr>
      <vt:lpstr>matplotlib</vt:lpstr>
      <vt:lpstr>matplotlib</vt:lpstr>
      <vt:lpstr>matplotlib</vt:lpstr>
      <vt:lpstr>matplotlib</vt:lpstr>
      <vt:lpstr>Scikit-learn</vt:lpstr>
      <vt:lpstr>Scikit-learn</vt:lpstr>
      <vt:lpstr>Scrapy</vt:lpstr>
      <vt:lpstr>Scrapy</vt:lpstr>
      <vt:lpstr>Scrapy架构图</vt:lpstr>
      <vt:lpstr>Scrapy架构图</vt:lpstr>
      <vt:lpstr>Scrapy架构图</vt:lpstr>
      <vt:lpstr>Scrapy架构图</vt:lpstr>
      <vt:lpstr>Scrapy数据流</vt:lpstr>
      <vt:lpstr>Scrapy实例</vt:lpstr>
      <vt:lpstr>Scrapy实例</vt:lpstr>
      <vt:lpstr>Scrapy实例</vt:lpstr>
      <vt:lpstr>Scrapy实例</vt:lpstr>
      <vt:lpstr>Scrapy实例</vt:lpstr>
      <vt:lpstr>Scrapy实例</vt:lpstr>
      <vt:lpstr>Scrapy实例</vt:lpstr>
      <vt:lpstr>Scrapy调试器</vt:lpstr>
      <vt:lpstr>Scrapy css选择器</vt:lpstr>
      <vt:lpstr>标签属性值的提取</vt:lpstr>
      <vt:lpstr>标签属性值的提取</vt:lpstr>
      <vt:lpstr>标签属性值的提取</vt:lpstr>
      <vt:lpstr>Scrapy css选择器</vt:lpstr>
      <vt:lpstr>标签属性值的提取</vt:lpstr>
      <vt:lpstr>标签内容的提取</vt:lpstr>
      <vt:lpstr>标签内容的提取</vt:lpstr>
      <vt:lpstr>标签内容的提取</vt:lpstr>
      <vt:lpstr>自动爬取下一页</vt:lpstr>
      <vt:lpstr>自动爬取下一页</vt:lpstr>
      <vt:lpstr>自动爬取下一页</vt:lpstr>
      <vt:lpstr>自动爬取下一页</vt:lpstr>
      <vt:lpstr>课程设计</vt:lpstr>
    </vt:vector>
  </TitlesOfParts>
  <Company/>
  <LinksUpToDate>false</LinksUpToDate>
  <SharedDoc>false</SharedDoc>
  <HyperlinksChanged>false</HyperlinksChanged>
  <AppVersion>15.0023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用户</dc:creator>
  <cp:lastModifiedBy>Microsoft Office 用户</cp:lastModifiedBy>
  <cp:revision>147</cp:revision>
  <dcterms:created xsi:type="dcterms:W3CDTF">2019-05-09T08:58:25Z</dcterms:created>
  <dcterms:modified xsi:type="dcterms:W3CDTF">2019-06-05T03:32:49Z</dcterms:modified>
</cp:coreProperties>
</file>